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1"/>
  </p:notesMasterIdLst>
  <p:handoutMasterIdLst>
    <p:handoutMasterId r:id="rId52"/>
  </p:handoutMasterIdLst>
  <p:sldIdLst>
    <p:sldId id="258" r:id="rId2"/>
    <p:sldId id="456" r:id="rId3"/>
    <p:sldId id="493" r:id="rId4"/>
    <p:sldId id="572" r:id="rId5"/>
    <p:sldId id="573" r:id="rId6"/>
    <p:sldId id="574" r:id="rId7"/>
    <p:sldId id="575" r:id="rId8"/>
    <p:sldId id="622" r:id="rId9"/>
    <p:sldId id="589" r:id="rId10"/>
    <p:sldId id="598" r:id="rId11"/>
    <p:sldId id="623" r:id="rId12"/>
    <p:sldId id="617" r:id="rId13"/>
    <p:sldId id="618" r:id="rId14"/>
    <p:sldId id="619" r:id="rId15"/>
    <p:sldId id="620" r:id="rId16"/>
    <p:sldId id="581" r:id="rId17"/>
    <p:sldId id="629" r:id="rId18"/>
    <p:sldId id="599" r:id="rId19"/>
    <p:sldId id="584" r:id="rId20"/>
    <p:sldId id="624" r:id="rId21"/>
    <p:sldId id="600" r:id="rId22"/>
    <p:sldId id="613" r:id="rId23"/>
    <p:sldId id="592" r:id="rId24"/>
    <p:sldId id="615" r:id="rId25"/>
    <p:sldId id="593" r:id="rId26"/>
    <p:sldId id="616" r:id="rId27"/>
    <p:sldId id="582" r:id="rId28"/>
    <p:sldId id="590" r:id="rId29"/>
    <p:sldId id="591" r:id="rId30"/>
    <p:sldId id="595" r:id="rId31"/>
    <p:sldId id="621" r:id="rId32"/>
    <p:sldId id="596" r:id="rId33"/>
    <p:sldId id="630" r:id="rId34"/>
    <p:sldId id="601" r:id="rId35"/>
    <p:sldId id="583" r:id="rId36"/>
    <p:sldId id="631" r:id="rId37"/>
    <p:sldId id="594" r:id="rId38"/>
    <p:sldId id="602" r:id="rId39"/>
    <p:sldId id="604" r:id="rId40"/>
    <p:sldId id="627" r:id="rId41"/>
    <p:sldId id="628" r:id="rId42"/>
    <p:sldId id="576" r:id="rId43"/>
    <p:sldId id="586" r:id="rId44"/>
    <p:sldId id="585" r:id="rId45"/>
    <p:sldId id="577" r:id="rId46"/>
    <p:sldId id="606" r:id="rId47"/>
    <p:sldId id="605" r:id="rId48"/>
    <p:sldId id="458" r:id="rId49"/>
    <p:sldId id="443" r:id="rId50"/>
  </p:sldIdLst>
  <p:sldSz cx="12192000" cy="6858000"/>
  <p:notesSz cx="6858000" cy="9144000"/>
  <p:embeddedFontLst>
    <p:embeddedFont>
      <p:font typeface="KPMG Bold" panose="020B0803030202040204" pitchFamily="34" charset="0"/>
      <p:bold r:id="rId53"/>
      <p:boldItalic r:id="rId54"/>
    </p:embeddedFont>
  </p:embeddedFont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5739B62-1D03-4BE3-8E49-612AF30E009F}">
          <p14:sldIdLst>
            <p14:sldId id="258"/>
          </p14:sldIdLst>
        </p14:section>
        <p14:section name="Table of contents" id="{BE8034D4-2656-4B0A-A405-9CBE5B02DA92}">
          <p14:sldIdLst>
            <p14:sldId id="456"/>
          </p14:sldIdLst>
        </p14:section>
        <p14:section name="About me" id="{4D148C34-8AF1-48FE-A00B-9F7349865260}">
          <p14:sldIdLst>
            <p14:sldId id="493"/>
          </p14:sldIdLst>
        </p14:section>
        <p14:section name="WIIFM &amp; Agenda" id="{F61D8546-2AF1-4403-B878-C4BB0F6FDE9E}">
          <p14:sldIdLst>
            <p14:sldId id="572"/>
            <p14:sldId id="573"/>
            <p14:sldId id="574"/>
          </p14:sldIdLst>
        </p14:section>
        <p14:section name="Investigation" id="{7735BA52-D70E-4425-8D4C-BBA153C80FBF}">
          <p14:sldIdLst>
            <p14:sldId id="575"/>
            <p14:sldId id="622"/>
            <p14:sldId id="589"/>
            <p14:sldId id="598"/>
            <p14:sldId id="623"/>
            <p14:sldId id="617"/>
            <p14:sldId id="618"/>
            <p14:sldId id="619"/>
            <p14:sldId id="620"/>
            <p14:sldId id="581"/>
            <p14:sldId id="629"/>
            <p14:sldId id="599"/>
            <p14:sldId id="584"/>
            <p14:sldId id="624"/>
            <p14:sldId id="600"/>
            <p14:sldId id="613"/>
            <p14:sldId id="592"/>
            <p14:sldId id="615"/>
            <p14:sldId id="593"/>
            <p14:sldId id="616"/>
            <p14:sldId id="582"/>
            <p14:sldId id="590"/>
            <p14:sldId id="591"/>
            <p14:sldId id="595"/>
            <p14:sldId id="621"/>
            <p14:sldId id="596"/>
            <p14:sldId id="630"/>
            <p14:sldId id="601"/>
            <p14:sldId id="583"/>
            <p14:sldId id="631"/>
            <p14:sldId id="594"/>
            <p14:sldId id="602"/>
            <p14:sldId id="604"/>
            <p14:sldId id="627"/>
            <p14:sldId id="628"/>
          </p14:sldIdLst>
        </p14:section>
        <p14:section name="Summary" id="{2D7E9442-08D2-462C-A2A4-4D7AFBD64DD2}">
          <p14:sldIdLst>
            <p14:sldId id="576"/>
            <p14:sldId id="586"/>
            <p14:sldId id="585"/>
          </p14:sldIdLst>
        </p14:section>
        <p14:section name="Q&amp;A" id="{8634EBF7-F916-40A1-A1CC-90B41C3D0F01}">
          <p14:sldIdLst>
            <p14:sldId id="577"/>
          </p14:sldIdLst>
        </p14:section>
        <p14:section name="Thank you" id="{B3F9A90F-370F-4D69-8DD9-6941634C42AC}">
          <p14:sldIdLst>
            <p14:sldId id="606"/>
            <p14:sldId id="605"/>
            <p14:sldId id="458"/>
            <p14:sldId id="443"/>
          </p14:sldIdLst>
        </p14:section>
      </p14:sectionLst>
    </p:ext>
    <p:ext uri="{EFAFB233-063F-42B5-8137-9DF3F51BA10A}">
      <p15:sldGuideLst xmlns:p15="http://schemas.microsoft.com/office/powerpoint/2012/main">
        <p15:guide id="1" orient="horz" pos="3861" userDrawn="1">
          <p15:clr>
            <a:srgbClr val="A4A3A4"/>
          </p15:clr>
        </p15:guide>
        <p15:guide id="2" orient="horz" pos="442" userDrawn="1">
          <p15:clr>
            <a:srgbClr val="A4A3A4"/>
          </p15:clr>
        </p15:guide>
        <p15:guide id="3" pos="7219" userDrawn="1">
          <p15:clr>
            <a:srgbClr val="A4A3A4"/>
          </p15:clr>
        </p15:guide>
        <p15:guide id="4" pos="4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8D8D8D"/>
    <a:srgbClr val="8C8C8C"/>
    <a:srgbClr val="FEFEFE"/>
    <a:srgbClr val="666666"/>
    <a:srgbClr val="63EBDA"/>
    <a:srgbClr val="ACEAFF"/>
    <a:srgbClr val="E5E5E5"/>
    <a:srgbClr val="989898"/>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056" autoAdjust="0"/>
  </p:normalViewPr>
  <p:slideViewPr>
    <p:cSldViewPr snapToGrid="0" showGuides="1">
      <p:cViewPr varScale="1">
        <p:scale>
          <a:sx n="114" d="100"/>
          <a:sy n="114" d="100"/>
        </p:scale>
        <p:origin x="474" y="102"/>
      </p:cViewPr>
      <p:guideLst>
        <p:guide orient="horz" pos="3861"/>
        <p:guide orient="horz" pos="442"/>
        <p:guide pos="7219"/>
        <p:guide pos="438"/>
      </p:guideLst>
    </p:cSldViewPr>
  </p:slideViewPr>
  <p:outlineViewPr>
    <p:cViewPr>
      <p:scale>
        <a:sx n="33" d="100"/>
        <a:sy n="33" d="100"/>
      </p:scale>
      <p:origin x="0" y="0"/>
    </p:cViewPr>
  </p:outlineViewPr>
  <p:notesTextViewPr>
    <p:cViewPr>
      <p:scale>
        <a:sx n="1" d="1"/>
        <a:sy n="1" d="1"/>
      </p:scale>
      <p:origin x="0" y="0"/>
    </p:cViewPr>
  </p:notesTextViewPr>
  <p:sorterViewPr>
    <p:cViewPr>
      <p:scale>
        <a:sx n="97" d="100"/>
        <a:sy n="97" d="100"/>
      </p:scale>
      <p:origin x="0" y="0"/>
    </p:cViewPr>
  </p:sorterViewPr>
  <p:notesViewPr>
    <p:cSldViewPr snapToGrid="0" showGuides="1">
      <p:cViewPr varScale="1">
        <p:scale>
          <a:sx n="77" d="100"/>
          <a:sy n="77" d="100"/>
        </p:scale>
        <p:origin x="241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sz="1600" b="1" dirty="0">
                <a:solidFill>
                  <a:schemeClr val="tx2"/>
                </a:solidFill>
              </a:rPr>
              <a:t>MITRE ATT&amp;CK Observed Tactics and Techniques/Sub-Techniques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161105001539612"/>
          <c:w val="1"/>
          <c:h val="0.68379646329125066"/>
        </c:manualLayout>
      </c:layout>
      <c:barChart>
        <c:barDir val="col"/>
        <c:grouping val="clustered"/>
        <c:varyColors val="0"/>
        <c:ser>
          <c:idx val="0"/>
          <c:order val="0"/>
          <c:tx>
            <c:strRef>
              <c:f>Sheet1!$B$1</c:f>
              <c:strCache>
                <c:ptCount val="1"/>
                <c:pt idx="0">
                  <c:v>Total No. of Techniques</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Impact</c:v>
                </c:pt>
                <c:pt idx="1">
                  <c:v>Exfiltration</c:v>
                </c:pt>
                <c:pt idx="2">
                  <c:v>Command and control</c:v>
                </c:pt>
                <c:pt idx="3">
                  <c:v>Collection</c:v>
                </c:pt>
                <c:pt idx="4">
                  <c:v>Lateral Movement</c:v>
                </c:pt>
                <c:pt idx="5">
                  <c:v>Discovery</c:v>
                </c:pt>
                <c:pt idx="6">
                  <c:v>Credential Access</c:v>
                </c:pt>
                <c:pt idx="7">
                  <c:v>Defense Evasion</c:v>
                </c:pt>
                <c:pt idx="8">
                  <c:v>Privilege Escalation</c:v>
                </c:pt>
                <c:pt idx="9">
                  <c:v>Persistence</c:v>
                </c:pt>
                <c:pt idx="10">
                  <c:v>Execution</c:v>
                </c:pt>
                <c:pt idx="11">
                  <c:v>Initial Access</c:v>
                </c:pt>
              </c:strCache>
            </c:strRef>
          </c:cat>
          <c:val>
            <c:numRef>
              <c:f>Sheet1!$B$2:$B$13</c:f>
              <c:numCache>
                <c:formatCode>General</c:formatCode>
                <c:ptCount val="12"/>
                <c:pt idx="0">
                  <c:v>13</c:v>
                </c:pt>
                <c:pt idx="1">
                  <c:v>9</c:v>
                </c:pt>
                <c:pt idx="2">
                  <c:v>16</c:v>
                </c:pt>
                <c:pt idx="3">
                  <c:v>17</c:v>
                </c:pt>
                <c:pt idx="4">
                  <c:v>9</c:v>
                </c:pt>
                <c:pt idx="5">
                  <c:v>30</c:v>
                </c:pt>
                <c:pt idx="6">
                  <c:v>16</c:v>
                </c:pt>
                <c:pt idx="7">
                  <c:v>42</c:v>
                </c:pt>
                <c:pt idx="8">
                  <c:v>13</c:v>
                </c:pt>
                <c:pt idx="9">
                  <c:v>19</c:v>
                </c:pt>
                <c:pt idx="10">
                  <c:v>12</c:v>
                </c:pt>
                <c:pt idx="11">
                  <c:v>9</c:v>
                </c:pt>
              </c:numCache>
            </c:numRef>
          </c:val>
          <c:extLst>
            <c:ext xmlns:c16="http://schemas.microsoft.com/office/drawing/2014/chart" uri="{C3380CC4-5D6E-409C-BE32-E72D297353CC}">
              <c16:uniqueId val="{00000000-1B0F-451E-81A5-1969CA948E92}"/>
            </c:ext>
          </c:extLst>
        </c:ser>
        <c:ser>
          <c:idx val="1"/>
          <c:order val="1"/>
          <c:tx>
            <c:strRef>
              <c:f>Sheet1!$C$1</c:f>
              <c:strCache>
                <c:ptCount val="1"/>
                <c:pt idx="0">
                  <c:v>No. of Techniques Observed</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Impact</c:v>
                </c:pt>
                <c:pt idx="1">
                  <c:v>Exfiltration</c:v>
                </c:pt>
                <c:pt idx="2">
                  <c:v>Command and control</c:v>
                </c:pt>
                <c:pt idx="3">
                  <c:v>Collection</c:v>
                </c:pt>
                <c:pt idx="4">
                  <c:v>Lateral Movement</c:v>
                </c:pt>
                <c:pt idx="5">
                  <c:v>Discovery</c:v>
                </c:pt>
                <c:pt idx="6">
                  <c:v>Credential Access</c:v>
                </c:pt>
                <c:pt idx="7">
                  <c:v>Defense Evasion</c:v>
                </c:pt>
                <c:pt idx="8">
                  <c:v>Privilege Escalation</c:v>
                </c:pt>
                <c:pt idx="9">
                  <c:v>Persistence</c:v>
                </c:pt>
                <c:pt idx="10">
                  <c:v>Execution</c:v>
                </c:pt>
                <c:pt idx="11">
                  <c:v>Initial Access</c:v>
                </c:pt>
              </c:strCache>
            </c:strRef>
          </c:cat>
          <c:val>
            <c:numRef>
              <c:f>Sheet1!$C$2:$C$13</c:f>
              <c:numCache>
                <c:formatCode>General</c:formatCode>
                <c:ptCount val="12"/>
                <c:pt idx="0">
                  <c:v>2</c:v>
                </c:pt>
                <c:pt idx="1">
                  <c:v>2</c:v>
                </c:pt>
                <c:pt idx="2">
                  <c:v>1</c:v>
                </c:pt>
                <c:pt idx="3">
                  <c:v>1</c:v>
                </c:pt>
                <c:pt idx="4">
                  <c:v>2</c:v>
                </c:pt>
                <c:pt idx="5">
                  <c:v>2</c:v>
                </c:pt>
                <c:pt idx="6">
                  <c:v>1</c:v>
                </c:pt>
                <c:pt idx="7">
                  <c:v>4</c:v>
                </c:pt>
                <c:pt idx="8">
                  <c:v>4</c:v>
                </c:pt>
                <c:pt idx="9">
                  <c:v>4</c:v>
                </c:pt>
                <c:pt idx="10">
                  <c:v>5</c:v>
                </c:pt>
                <c:pt idx="11">
                  <c:v>1</c:v>
                </c:pt>
              </c:numCache>
            </c:numRef>
          </c:val>
          <c:extLst>
            <c:ext xmlns:c16="http://schemas.microsoft.com/office/drawing/2014/chart" uri="{C3380CC4-5D6E-409C-BE32-E72D297353CC}">
              <c16:uniqueId val="{00000001-1B0F-451E-81A5-1969CA948E92}"/>
            </c:ext>
          </c:extLst>
        </c:ser>
        <c:dLbls>
          <c:showLegendKey val="0"/>
          <c:showVal val="0"/>
          <c:showCatName val="0"/>
          <c:showSerName val="0"/>
          <c:showPercent val="0"/>
          <c:showBubbleSize val="0"/>
        </c:dLbls>
        <c:gapWidth val="25"/>
        <c:axId val="316014991"/>
        <c:axId val="316015407"/>
      </c:barChart>
      <c:catAx>
        <c:axId val="316014991"/>
        <c:scaling>
          <c:orientation val="minMax"/>
        </c:scaling>
        <c:delete val="0"/>
        <c:axPos val="b"/>
        <c:numFmt formatCode="General" sourceLinked="1"/>
        <c:majorTickMark val="none"/>
        <c:minorTickMark val="none"/>
        <c:tickLblPos val="nextTo"/>
        <c:spPr>
          <a:noFill/>
          <a:ln w="9525" cap="flat" cmpd="sng" algn="ctr">
            <a:solidFill>
              <a:srgbClr val="989898"/>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316015407"/>
        <c:crosses val="autoZero"/>
        <c:auto val="1"/>
        <c:lblAlgn val="ctr"/>
        <c:lblOffset val="100"/>
        <c:noMultiLvlLbl val="0"/>
      </c:catAx>
      <c:valAx>
        <c:axId val="316015407"/>
        <c:scaling>
          <c:orientation val="minMax"/>
        </c:scaling>
        <c:delete val="1"/>
        <c:axPos val="l"/>
        <c:numFmt formatCode="General" sourceLinked="1"/>
        <c:majorTickMark val="none"/>
        <c:minorTickMark val="none"/>
        <c:tickLblPos val="nextTo"/>
        <c:crossAx val="316014991"/>
        <c:crosses val="autoZero"/>
        <c:crossBetween val="between"/>
      </c:valAx>
      <c:spPr>
        <a:noFill/>
        <a:ln>
          <a:noFill/>
        </a:ln>
        <a:effectLst/>
      </c:spPr>
    </c:plotArea>
    <c:legend>
      <c:legendPos val="b"/>
      <c:layout>
        <c:manualLayout>
          <c:xMode val="edge"/>
          <c:yMode val="edge"/>
          <c:x val="0.27275443556487611"/>
          <c:y val="0.9461566885144943"/>
          <c:w val="0.45449112887024778"/>
          <c:h val="5.38433114855056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08/09/2022</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08/09/2022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dropped Dec 23, 2021 on YouTube.</a:t>
            </a:r>
          </a:p>
        </p:txBody>
      </p:sp>
      <p:sp>
        <p:nvSpPr>
          <p:cNvPr id="4" name="Slide Number Placeholder 3"/>
          <p:cNvSpPr>
            <a:spLocks noGrp="1"/>
          </p:cNvSpPr>
          <p:nvPr>
            <p:ph type="sldNum" sz="quarter" idx="5"/>
          </p:nvPr>
        </p:nvSpPr>
        <p:spPr/>
        <p:txBody>
          <a:bodyPr/>
          <a:lstStyle/>
          <a:p>
            <a:fld id="{10543380-CE5E-4B4A-838E-908DD6E22D2C}" type="slidenum">
              <a:rPr lang="en-US" smtClean="0"/>
              <a:t>16</a:t>
            </a:fld>
            <a:endParaRPr lang="en-US" dirty="0"/>
          </a:p>
        </p:txBody>
      </p:sp>
    </p:spTree>
    <p:extLst>
      <p:ext uri="{BB962C8B-B14F-4D97-AF65-F5344CB8AC3E}">
        <p14:creationId xmlns:p14="http://schemas.microsoft.com/office/powerpoint/2010/main" val="44355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dropped Dec 23, 2021 on YouTube.</a:t>
            </a:r>
          </a:p>
        </p:txBody>
      </p:sp>
      <p:sp>
        <p:nvSpPr>
          <p:cNvPr id="4" name="Slide Number Placeholder 3"/>
          <p:cNvSpPr>
            <a:spLocks noGrp="1"/>
          </p:cNvSpPr>
          <p:nvPr>
            <p:ph type="sldNum" sz="quarter" idx="5"/>
          </p:nvPr>
        </p:nvSpPr>
        <p:spPr/>
        <p:txBody>
          <a:bodyPr/>
          <a:lstStyle/>
          <a:p>
            <a:fld id="{10543380-CE5E-4B4A-838E-908DD6E22D2C}" type="slidenum">
              <a:rPr lang="en-US" smtClean="0"/>
              <a:t>17</a:t>
            </a:fld>
            <a:endParaRPr lang="en-US" dirty="0"/>
          </a:p>
        </p:txBody>
      </p:sp>
    </p:spTree>
    <p:extLst>
      <p:ext uri="{BB962C8B-B14F-4D97-AF65-F5344CB8AC3E}">
        <p14:creationId xmlns:p14="http://schemas.microsoft.com/office/powerpoint/2010/main" val="2838064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741301" y="1470479"/>
            <a:ext cx="6350010" cy="4445007"/>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017666"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017666"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AE81D1E-EC03-4E35-9F55-9751C67CE0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45537"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EAD0735C-5333-49B3-9BB3-2DB5B223D2C2}"/>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87456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A67E0C1-2833-414F-8465-5CA23A34800F}"/>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1799372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68764BCC-8A0E-43E4-96F7-738E1F0CB82A}"/>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a:t>
            </a:r>
          </a:p>
        </p:txBody>
      </p:sp>
    </p:spTree>
    <p:extLst>
      <p:ext uri="{BB962C8B-B14F-4D97-AF65-F5344CB8AC3E}">
        <p14:creationId xmlns:p14="http://schemas.microsoft.com/office/powerpoint/2010/main" val="53584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432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4985095"/>
            <a:ext cx="5252400" cy="569387"/>
          </a:xfrm>
        </p:spPr>
        <p:txBody>
          <a:bodyPr wrap="square" anchor="b">
            <a:spAutoFit/>
          </a:bodyPr>
          <a:lstStyle>
            <a:lvl1pPr>
              <a:defRPr sz="1600">
                <a:solidFill>
                  <a:schemeClr val="bg1"/>
                </a:solidFill>
              </a:defRPr>
            </a:lvl1pPr>
            <a:lvl2pPr>
              <a:defRPr sz="16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4325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4985095"/>
            <a:ext cx="5252400" cy="569387"/>
          </a:xfrm>
        </p:spPr>
        <p:txBody>
          <a:bodyPr wrap="square" anchor="b">
            <a:spAutoFit/>
          </a:bodyPr>
          <a:lstStyle>
            <a:lvl1pPr>
              <a:defRPr sz="1600">
                <a:solidFill>
                  <a:schemeClr val="accent2"/>
                </a:solidFill>
              </a:defRPr>
            </a:lvl1pPr>
            <a:lvl2pPr>
              <a:defRPr sz="16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43250"/>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4985095"/>
            <a:ext cx="5252400" cy="569387"/>
          </a:xfrm>
        </p:spPr>
        <p:txBody>
          <a:bodyPr wrap="square" anchor="b">
            <a:spAutoFit/>
          </a:bodyPr>
          <a:lstStyle>
            <a:lvl1pPr>
              <a:defRPr sz="1600">
                <a:solidFill>
                  <a:schemeClr val="accent2"/>
                </a:solidFill>
              </a:defRPr>
            </a:lvl1pPr>
            <a:lvl2pPr>
              <a:defRPr sz="16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Back Cover dark Gradient">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36415CC-18EE-44C6-AA6A-0C70BEB38184}"/>
              </a:ext>
            </a:extLst>
          </p:cNvPr>
          <p:cNvSpPr>
            <a:spLocks noGrp="1"/>
          </p:cNvSpPr>
          <p:nvPr>
            <p:ph type="body" sz="quarter" idx="10"/>
          </p:nvPr>
        </p:nvSpPr>
        <p:spPr>
          <a:xfrm>
            <a:off x="741301" y="4240696"/>
            <a:ext cx="5748399" cy="1854200"/>
          </a:xfrm>
        </p:spPr>
        <p:txBody>
          <a:bodyPr anchor="b"/>
          <a:lstStyle>
            <a:lvl1pPr>
              <a:spcAft>
                <a:spcPts val="1000"/>
              </a:spcAft>
              <a:defRPr lang="en-US" sz="900" b="0" kern="1200" dirty="0" smtClean="0">
                <a:solidFill>
                  <a:schemeClr val="bg1">
                    <a:lumMod val="65000"/>
                  </a:schemeClr>
                </a:solidFill>
                <a:latin typeface="+mn-lt"/>
                <a:ea typeface="+mn-ea"/>
                <a:cs typeface="+mn-cs"/>
              </a:defRPr>
            </a:lvl1pPr>
            <a:lvl2pPr>
              <a:spcAft>
                <a:spcPts val="1000"/>
              </a:spcAft>
              <a:defRPr sz="900" b="0">
                <a:solidFill>
                  <a:schemeClr val="tx1"/>
                </a:solidFill>
              </a:defRPr>
            </a:lvl2pPr>
          </a:lstStyle>
          <a:p>
            <a:pPr marL="0" lvl="0" indent="0" algn="l" defTabSz="685766" rtl="0" eaLnBrk="1" latinLnBrk="0" hangingPunct="1">
              <a:lnSpc>
                <a:spcPct val="100000"/>
              </a:lnSpc>
              <a:spcBef>
                <a:spcPts val="0"/>
              </a:spcBef>
              <a:spcAft>
                <a:spcPts val="600"/>
              </a:spcAft>
              <a:buFontTx/>
              <a:buNone/>
            </a:pPr>
            <a:r>
              <a:rPr lang="en-US"/>
              <a:t>Click to edit Master text styles</a:t>
            </a:r>
          </a:p>
          <a:p>
            <a:pPr marL="0" lvl="1" indent="0" algn="l" defTabSz="685766" rtl="0" eaLnBrk="1" latinLnBrk="0" hangingPunct="1">
              <a:lnSpc>
                <a:spcPct val="100000"/>
              </a:lnSpc>
              <a:spcBef>
                <a:spcPts val="0"/>
              </a:spcBef>
              <a:spcAft>
                <a:spcPts val="600"/>
              </a:spcAft>
              <a:buFontTx/>
              <a:buNone/>
            </a:pPr>
            <a:r>
              <a:rPr lang="en-US"/>
              <a:t>Second level</a:t>
            </a:r>
          </a:p>
        </p:txBody>
      </p:sp>
      <p:sp>
        <p:nvSpPr>
          <p:cNvPr id="15" name="Text Placeholder 2">
            <a:extLst>
              <a:ext uri="{FF2B5EF4-FFF2-40B4-BE49-F238E27FC236}">
                <a16:creationId xmlns:a16="http://schemas.microsoft.com/office/drawing/2014/main" id="{F1A20F0E-1C86-4DC6-957F-6F65AC8C2E29}"/>
              </a:ext>
            </a:extLst>
          </p:cNvPr>
          <p:cNvSpPr>
            <a:spLocks noGrp="1"/>
          </p:cNvSpPr>
          <p:nvPr>
            <p:ph type="body" sz="quarter" idx="14"/>
          </p:nvPr>
        </p:nvSpPr>
        <p:spPr>
          <a:xfrm>
            <a:off x="741301" y="3935061"/>
            <a:ext cx="3215651"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2" name="Group 11">
            <a:extLst>
              <a:ext uri="{FF2B5EF4-FFF2-40B4-BE49-F238E27FC236}">
                <a16:creationId xmlns:a16="http://schemas.microsoft.com/office/drawing/2014/main" id="{8F4182B8-7E62-44CE-AE54-C464674E18B6}"/>
              </a:ext>
            </a:extLst>
          </p:cNvPr>
          <p:cNvGrpSpPr/>
          <p:nvPr userDrawn="1"/>
        </p:nvGrpSpPr>
        <p:grpSpPr>
          <a:xfrm>
            <a:off x="750811" y="3494012"/>
            <a:ext cx="2035175" cy="373163"/>
            <a:chOff x="1584001" y="2682350"/>
            <a:chExt cx="2094546" cy="384049"/>
          </a:xfrm>
        </p:grpSpPr>
        <p:pic>
          <p:nvPicPr>
            <p:cNvPr id="13" name="Picture 12">
              <a:extLst>
                <a:ext uri="{FF2B5EF4-FFF2-40B4-BE49-F238E27FC236}">
                  <a16:creationId xmlns:a16="http://schemas.microsoft.com/office/drawing/2014/main" id="{25DDC481-4310-4B64-9A5D-208CF9409F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4335"/>
            <a:stretch/>
          </p:blipFill>
          <p:spPr>
            <a:xfrm>
              <a:off x="1584001" y="2682350"/>
              <a:ext cx="1273500" cy="384049"/>
            </a:xfrm>
            <a:prstGeom prst="rect">
              <a:avLst/>
            </a:prstGeom>
          </p:spPr>
        </p:pic>
        <p:pic>
          <p:nvPicPr>
            <p:cNvPr id="16" name="Picture 15">
              <a:extLst>
                <a:ext uri="{FF2B5EF4-FFF2-40B4-BE49-F238E27FC236}">
                  <a16:creationId xmlns:a16="http://schemas.microsoft.com/office/drawing/2014/main" id="{66404136-6381-48A3-932A-AC26BF0178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76023" y="2682350"/>
              <a:ext cx="402524" cy="384049"/>
            </a:xfrm>
            <a:prstGeom prst="rect">
              <a:avLst/>
            </a:prstGeom>
          </p:spPr>
        </p:pic>
        <p:grpSp>
          <p:nvGrpSpPr>
            <p:cNvPr id="17" name="Group 16">
              <a:extLst>
                <a:ext uri="{FF2B5EF4-FFF2-40B4-BE49-F238E27FC236}">
                  <a16:creationId xmlns:a16="http://schemas.microsoft.com/office/drawing/2014/main" id="{AB824263-AD0D-4152-BFED-1CCF21CB8F58}"/>
                </a:ext>
              </a:extLst>
            </p:cNvPr>
            <p:cNvGrpSpPr/>
            <p:nvPr userDrawn="1"/>
          </p:nvGrpSpPr>
          <p:grpSpPr>
            <a:xfrm>
              <a:off x="2867305" y="2682351"/>
              <a:ext cx="383774" cy="383774"/>
              <a:chOff x="3296507" y="2682351"/>
              <a:chExt cx="383774" cy="383774"/>
            </a:xfrm>
          </p:grpSpPr>
          <p:sp>
            <p:nvSpPr>
              <p:cNvPr id="19" name="Freeform 5">
                <a:extLst>
                  <a:ext uri="{FF2B5EF4-FFF2-40B4-BE49-F238E27FC236}">
                    <a16:creationId xmlns:a16="http://schemas.microsoft.com/office/drawing/2014/main" id="{F49B6BE1-732C-47F7-8AC3-AD41EB4E311F}"/>
                  </a:ext>
                </a:extLst>
              </p:cNvPr>
              <p:cNvSpPr>
                <a:spLocks noEditPoints="1"/>
              </p:cNvSpPr>
              <p:nvPr userDrawn="1"/>
            </p:nvSpPr>
            <p:spPr bwMode="auto">
              <a:xfrm>
                <a:off x="3296507" y="2682351"/>
                <a:ext cx="383774" cy="3837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9C076922-9A80-4B8C-AAD2-A84504263528}"/>
                  </a:ext>
                </a:extLst>
              </p:cNvPr>
              <p:cNvSpPr>
                <a:spLocks noEditPoints="1"/>
              </p:cNvSpPr>
              <p:nvPr userDrawn="1"/>
            </p:nvSpPr>
            <p:spPr bwMode="auto">
              <a:xfrm>
                <a:off x="3389916" y="2775760"/>
                <a:ext cx="196875" cy="196875"/>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7">
                <a:extLst>
                  <a:ext uri="{FF2B5EF4-FFF2-40B4-BE49-F238E27FC236}">
                    <a16:creationId xmlns:a16="http://schemas.microsoft.com/office/drawing/2014/main" id="{C440F010-AD08-48DE-A162-07A7BB051D29}"/>
                  </a:ext>
                </a:extLst>
              </p:cNvPr>
              <p:cNvSpPr>
                <a:spLocks noChangeArrowheads="1"/>
              </p:cNvSpPr>
              <p:nvPr userDrawn="1"/>
            </p:nvSpPr>
            <p:spPr bwMode="auto">
              <a:xfrm>
                <a:off x="3567723" y="2748727"/>
                <a:ext cx="46101" cy="46101"/>
              </a:xfrm>
              <a:prstGeom prst="ellipse">
                <a:avLst/>
              </a:pr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3" name="Graphic 22">
            <a:extLst>
              <a:ext uri="{FF2B5EF4-FFF2-40B4-BE49-F238E27FC236}">
                <a16:creationId xmlns:a16="http://schemas.microsoft.com/office/drawing/2014/main" id="{BB7DCF77-C63C-4BBE-88C9-6A8B122B820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722336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3" name="Picture 2" descr="Rectangle&#10;&#10;Description automatically generated with medium confidence">
            <a:extLst>
              <a:ext uri="{FF2B5EF4-FFF2-40B4-BE49-F238E27FC236}">
                <a16:creationId xmlns:a16="http://schemas.microsoft.com/office/drawing/2014/main" id="{CB089D66-1F16-4A89-8DA1-2134071826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354699"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35469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353886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C5CA56-0E0C-4C43-87A5-B9B249CA16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2" y="-6030"/>
            <a:ext cx="12191738" cy="6857852"/>
          </a:xfrm>
          <a:prstGeom prst="rect">
            <a:avLst/>
          </a:prstGeom>
        </p:spPr>
      </p:pic>
      <p:sp>
        <p:nvSpPr>
          <p:cNvPr id="11" name="Rectangle 10">
            <a:extLst>
              <a:ext uri="{FF2B5EF4-FFF2-40B4-BE49-F238E27FC236}">
                <a16:creationId xmlns:a16="http://schemas.microsoft.com/office/drawing/2014/main" id="{6B65E4E2-D683-4CD4-B7E4-5571CC01194C}"/>
              </a:ext>
            </a:extLst>
          </p:cNvPr>
          <p:cNvSpPr/>
          <p:nvPr userDrawn="1"/>
        </p:nvSpPr>
        <p:spPr>
          <a:xfrm>
            <a:off x="0" y="-6030"/>
            <a:ext cx="8128000" cy="6864029"/>
          </a:xfrm>
          <a:prstGeom prst="rect">
            <a:avLst/>
          </a:prstGeom>
          <a:gradFill>
            <a:gsLst>
              <a:gs pos="100000">
                <a:srgbClr val="1E49E2">
                  <a:alpha val="0"/>
                </a:srgbClr>
              </a:gs>
              <a:gs pos="3000">
                <a:srgbClr val="7213EA">
                  <a:alpha val="80000"/>
                </a:srgbClr>
              </a:gs>
            </a:gsLst>
            <a:lin ang="0" scaled="0"/>
          </a:gradFill>
          <a:ln w="12700" cap="flat" cmpd="sng" algn="ctr">
            <a:noFill/>
            <a:prstDash val="solid"/>
            <a:miter lim="800000"/>
          </a:ln>
          <a:effectLst/>
        </p:spPr>
        <p:txBody>
          <a:bodyPr wrap="none" lIns="54610" tIns="54610" rIns="54610" bIns="54610"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800" b="0" i="0" u="none" strike="noStrike" kern="0" cap="none" spc="0" normalizeH="0" baseline="0" noProof="0" dirty="0">
              <a:ln>
                <a:noFill/>
              </a:ln>
              <a:solidFill>
                <a:srgbClr val="FFFFFF"/>
              </a:solidFill>
              <a:effectLst/>
              <a:uLnTx/>
              <a:uFillTx/>
              <a:latin typeface="Arial"/>
              <a:ea typeface="+mn-ea"/>
              <a:cs typeface="+mn-cs"/>
            </a:endParaRP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741301" y="1456388"/>
            <a:ext cx="5354699"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741301" y="5007010"/>
            <a:ext cx="535469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0" name="Graphic 9">
            <a:extLst>
              <a:ext uri="{FF2B5EF4-FFF2-40B4-BE49-F238E27FC236}">
                <a16:creationId xmlns:a16="http://schemas.microsoft.com/office/drawing/2014/main" id="{C6BE9D60-8E37-4DED-A951-A9C36EAA76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3605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gradFill>
          <a:gsLst>
            <a:gs pos="100000">
              <a:srgbClr val="1E49E2"/>
            </a:gs>
            <a:gs pos="3000">
              <a:schemeClr val="accent5"/>
            </a:gs>
          </a:gsLst>
          <a:lin ang="0" scaled="0"/>
        </a:gradFill>
        <a:effectLst/>
      </p:bgPr>
    </p:bg>
    <p:spTree>
      <p:nvGrpSpPr>
        <p:cNvPr id="1" name=""/>
        <p:cNvGrpSpPr/>
        <p:nvPr/>
      </p:nvGrpSpPr>
      <p:grpSpPr>
        <a:xfrm>
          <a:off x="0" y="0"/>
          <a:ext cx="0" cy="0"/>
          <a:chOff x="0" y="0"/>
          <a:chExt cx="0" cy="0"/>
        </a:xfrm>
      </p:grpSpPr>
      <p:pic>
        <p:nvPicPr>
          <p:cNvPr id="9" name="Picture 8" descr="A person using a computer&#10;&#10;Description automatically generated with medium confidence">
            <a:extLst>
              <a:ext uri="{FF2B5EF4-FFF2-40B4-BE49-F238E27FC236}">
                <a16:creationId xmlns:a16="http://schemas.microsoft.com/office/drawing/2014/main" id="{957E3A0D-5DD9-4186-8B52-D9FC32F048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9368" t="7" r="14531" b="964"/>
          <a:stretch/>
        </p:blipFill>
        <p:spPr>
          <a:xfrm>
            <a:off x="7686141" y="736722"/>
            <a:ext cx="3764557" cy="5391258"/>
          </a:xfrm>
          <a:prstGeom prst="rect">
            <a:avLst/>
          </a:prstGeom>
        </p:spPr>
      </p:pic>
      <p:sp>
        <p:nvSpPr>
          <p:cNvPr id="2" name="Title 1"/>
          <p:cNvSpPr>
            <a:spLocks noGrp="1"/>
          </p:cNvSpPr>
          <p:nvPr>
            <p:ph type="ctrTitle" hasCustomPrompt="1"/>
          </p:nvPr>
        </p:nvSpPr>
        <p:spPr>
          <a:xfrm>
            <a:off x="741302" y="1456388"/>
            <a:ext cx="5506648"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741302" y="5007009"/>
            <a:ext cx="5506648"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9A84BD71-38D7-4AC1-B38A-7DE8843A6D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1301" y="736722"/>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NDP373090-1A</a:t>
            </a:r>
          </a:p>
        </p:txBody>
      </p:sp>
    </p:spTree>
    <p:extLst>
      <p:ext uri="{BB962C8B-B14F-4D97-AF65-F5344CB8AC3E}">
        <p14:creationId xmlns:p14="http://schemas.microsoft.com/office/powerpoint/2010/main" val="177705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Only - Dark BG colour">
    <p:bg>
      <p:bgPr>
        <a:solidFill>
          <a:schemeClr val="accent1"/>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bg1"/>
                </a:solidFill>
                <a:latin typeface="+mn-lt"/>
                <a:ea typeface="Arial"/>
                <a:cs typeface="Arial" panose="020B0604020202020204" pitchFamily="34" charset="0"/>
              </a:rPr>
              <a:pPr algn="r"/>
              <a:t>‹#›</a:t>
            </a:fld>
            <a:endParaRPr lang="en-GB" sz="900" dirty="0">
              <a:solidFill>
                <a:schemeClr val="bg1"/>
              </a:solidFill>
              <a:latin typeface="+mn-lt"/>
              <a:ea typeface="Arial"/>
              <a:cs typeface="Arial" panose="020B0604020202020204" pitchFamily="34" charset="0"/>
            </a:endParaRPr>
          </a:p>
        </p:txBody>
      </p: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81263BC5-B715-41D8-BE7A-7DFE797EB734}"/>
              </a:ex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NDP373090-1A</a:t>
            </a:r>
          </a:p>
        </p:txBody>
      </p:sp>
    </p:spTree>
    <p:extLst>
      <p:ext uri="{BB962C8B-B14F-4D97-AF65-F5344CB8AC3E}">
        <p14:creationId xmlns:p14="http://schemas.microsoft.com/office/powerpoint/2010/main" val="326972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4" y="1330126"/>
            <a:ext cx="8777286"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875982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900" smtClean="0">
                <a:solidFill>
                  <a:schemeClr val="accent2"/>
                </a:solidFill>
                <a:latin typeface="+mn-lt"/>
                <a:ea typeface="Arial"/>
                <a:cs typeface="Arial" panose="020B0604020202020204" pitchFamily="34" charset="0"/>
              </a:rPr>
              <a:pPr algn="r"/>
              <a:t>‹#›</a:t>
            </a:fld>
            <a:endParaRPr lang="en-GB" sz="900" dirty="0">
              <a:solidFill>
                <a:schemeClr val="accent2"/>
              </a:solidFill>
              <a:latin typeface="+mn-lt"/>
              <a:ea typeface="Arial"/>
              <a:cs typeface="Arial" panose="020B0604020202020204" pitchFamily="34" charset="0"/>
            </a:endParaRPr>
          </a:p>
        </p:txBody>
      </p:sp>
      <p:sp>
        <p:nvSpPr>
          <p:cNvPr id="8" name="TextBox 7">
            <a:extLst>
              <a:ext uri="{C183D7F6-B498-43B3-948B-1728B52AA6E4}">
                <adec:decorative xmlns:adec="http://schemas.microsoft.com/office/drawing/2017/decorative" val="1"/>
              </a:ext>
            </a:extLst>
          </p:cNvPr>
          <p:cNvSpPr txBox="1"/>
          <p:nvPr userDrawn="1"/>
        </p:nvSpPr>
        <p:spPr>
          <a:xfrm>
            <a:off x="1885684" y="6266997"/>
            <a:ext cx="466751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2022 KPMG LLP, a Delaware limited liability partnership and a member firm of the KPMG global organization of independent member firms affiliated with KPMG International Limited, a private English company limited by guarantee. All rights reserved. NDP373090-1A</a:t>
            </a:r>
          </a:p>
        </p:txBody>
      </p: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96" r:id="rId2"/>
    <p:sldLayoutId id="2147483798" r:id="rId3"/>
    <p:sldLayoutId id="2147483766" r:id="rId4"/>
    <p:sldLayoutId id="2147483666" r:id="rId5"/>
    <p:sldLayoutId id="2147483712" r:id="rId6"/>
    <p:sldLayoutId id="2147483797" r:id="rId7"/>
    <p:sldLayoutId id="2147483664" r:id="rId8"/>
    <p:sldLayoutId id="2147483769" r:id="rId9"/>
    <p:sldLayoutId id="2147483770" r:id="rId10"/>
    <p:sldLayoutId id="2147483714" r:id="rId11"/>
    <p:sldLayoutId id="2147483689" r:id="rId12"/>
    <p:sldLayoutId id="2147483716" r:id="rId13"/>
    <p:sldLayoutId id="2147483682" r:id="rId14"/>
    <p:sldLayoutId id="2147483745" r:id="rId15"/>
    <p:sldLayoutId id="2147483746" r:id="rId16"/>
    <p:sldLayoutId id="2147483784" r:id="rId17"/>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42CC5E-2FC9-4EA1-AFE3-E8572F4B69E4}"/>
              </a:ext>
            </a:extLst>
          </p:cNvPr>
          <p:cNvSpPr>
            <a:spLocks noGrp="1"/>
          </p:cNvSpPr>
          <p:nvPr>
            <p:ph type="ctrTitle"/>
          </p:nvPr>
        </p:nvSpPr>
        <p:spPr/>
        <p:txBody>
          <a:bodyPr/>
          <a:lstStyle/>
          <a:p>
            <a:r>
              <a:rPr lang="en-US" dirty="0"/>
              <a:t>When ransomware attacks a school, you get detention</a:t>
            </a:r>
          </a:p>
        </p:txBody>
      </p:sp>
      <p:sp>
        <p:nvSpPr>
          <p:cNvPr id="15" name="Marcador de texto 14">
            <a:extLst>
              <a:ext uri="{FF2B5EF4-FFF2-40B4-BE49-F238E27FC236}">
                <a16:creationId xmlns:a16="http://schemas.microsoft.com/office/drawing/2014/main" id="{1FDCDDB6-C0D8-4FA4-ACC6-206C3A364B68}"/>
              </a:ext>
            </a:extLst>
          </p:cNvPr>
          <p:cNvSpPr>
            <a:spLocks noGrp="1"/>
          </p:cNvSpPr>
          <p:nvPr>
            <p:ph type="body" sz="quarter" idx="11"/>
          </p:nvPr>
        </p:nvSpPr>
        <p:spPr/>
        <p:txBody>
          <a:bodyPr/>
          <a:lstStyle/>
          <a:p>
            <a:pPr lvl="0"/>
            <a:r>
              <a:rPr lang="en-US" dirty="0"/>
              <a:t>Dennis Labossiere</a:t>
            </a:r>
          </a:p>
          <a:p>
            <a:pPr lvl="0"/>
            <a:r>
              <a:rPr lang="en-US" dirty="0"/>
              <a:t>KPMG Cyber Response Services</a:t>
            </a:r>
          </a:p>
          <a:p>
            <a:pPr lvl="0"/>
            <a:endParaRPr lang="en-US" dirty="0"/>
          </a:p>
          <a:p>
            <a:pPr lvl="0"/>
            <a:r>
              <a:rPr lang="en-US" b="0" dirty="0"/>
              <a:t>September 13, 2022</a:t>
            </a:r>
          </a:p>
        </p:txBody>
      </p:sp>
    </p:spTree>
    <p:extLst>
      <p:ext uri="{BB962C8B-B14F-4D97-AF65-F5344CB8AC3E}">
        <p14:creationId xmlns:p14="http://schemas.microsoft.com/office/powerpoint/2010/main" val="254016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6478-5186-4B15-8DD0-50E7BA93FF27}"/>
              </a:ext>
            </a:extLst>
          </p:cNvPr>
          <p:cNvSpPr>
            <a:spLocks noGrp="1"/>
          </p:cNvSpPr>
          <p:nvPr>
            <p:ph type="ctrTitle"/>
          </p:nvPr>
        </p:nvSpPr>
        <p:spPr>
          <a:xfrm>
            <a:off x="1289860" y="2398601"/>
            <a:ext cx="5252400" cy="2367199"/>
          </a:xfrm>
        </p:spPr>
        <p:txBody>
          <a:bodyPr/>
          <a:lstStyle/>
          <a:p>
            <a:r>
              <a:rPr lang="en-GB" dirty="0"/>
              <a:t>Dumping credentials</a:t>
            </a:r>
            <a:br>
              <a:rPr lang="en-US" dirty="0"/>
            </a:br>
            <a:endParaRPr lang="en-US" dirty="0"/>
          </a:p>
        </p:txBody>
      </p:sp>
      <p:sp>
        <p:nvSpPr>
          <p:cNvPr id="8" name="Text Placeholder 7">
            <a:extLst>
              <a:ext uri="{FF2B5EF4-FFF2-40B4-BE49-F238E27FC236}">
                <a16:creationId xmlns:a16="http://schemas.microsoft.com/office/drawing/2014/main" id="{7A58AD55-BBA0-4011-9518-17CF453ED34C}"/>
              </a:ext>
            </a:extLst>
          </p:cNvPr>
          <p:cNvSpPr>
            <a:spLocks noGrp="1"/>
          </p:cNvSpPr>
          <p:nvPr>
            <p:ph type="body" sz="quarter" idx="13"/>
          </p:nvPr>
        </p:nvSpPr>
        <p:spPr>
          <a:xfrm>
            <a:off x="1289860" y="5308261"/>
            <a:ext cx="5252400" cy="246221"/>
          </a:xfrm>
        </p:spPr>
        <p:txBody>
          <a:bodyPr/>
          <a:lstStyle/>
          <a:p>
            <a:r>
              <a:rPr lang="en-US" dirty="0"/>
              <a:t> </a:t>
            </a:r>
          </a:p>
        </p:txBody>
      </p:sp>
      <p:sp>
        <p:nvSpPr>
          <p:cNvPr id="3" name="Text Placeholder 2">
            <a:extLst>
              <a:ext uri="{FF2B5EF4-FFF2-40B4-BE49-F238E27FC236}">
                <a16:creationId xmlns:a16="http://schemas.microsoft.com/office/drawing/2014/main" id="{A80A3D94-0D9B-49F3-B8B5-2B883405FA2E}"/>
              </a:ext>
            </a:extLst>
          </p:cNvPr>
          <p:cNvSpPr>
            <a:spLocks noGrp="1"/>
          </p:cNvSpPr>
          <p:nvPr>
            <p:ph type="body" sz="quarter" idx="14"/>
          </p:nvPr>
        </p:nvSpPr>
        <p:spPr>
          <a:xfrm>
            <a:off x="1289860" y="1140069"/>
            <a:ext cx="1082675" cy="812530"/>
          </a:xfrm>
        </p:spPr>
        <p:txBody>
          <a:bodyPr/>
          <a:lstStyle/>
          <a:p>
            <a:r>
              <a:rPr lang="en-US" dirty="0"/>
              <a:t>03</a:t>
            </a:r>
          </a:p>
        </p:txBody>
      </p:sp>
    </p:spTree>
    <p:extLst>
      <p:ext uri="{BB962C8B-B14F-4D97-AF65-F5344CB8AC3E}">
        <p14:creationId xmlns:p14="http://schemas.microsoft.com/office/powerpoint/2010/main" val="258589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p:txBody>
          <a:bodyPr/>
          <a:lstStyle/>
          <a:p>
            <a:r>
              <a:rPr lang="en-US" dirty="0"/>
              <a:t>Dumping user passwords</a:t>
            </a:r>
          </a:p>
        </p:txBody>
      </p:sp>
      <p:sp>
        <p:nvSpPr>
          <p:cNvPr id="2" name="TextBox 1">
            <a:extLst>
              <a:ext uri="{FF2B5EF4-FFF2-40B4-BE49-F238E27FC236}">
                <a16:creationId xmlns:a16="http://schemas.microsoft.com/office/drawing/2014/main" id="{9F04D241-C01C-4F66-BFD4-140EAC5ADC12}"/>
              </a:ext>
            </a:extLst>
          </p:cNvPr>
          <p:cNvSpPr txBox="1"/>
          <p:nvPr/>
        </p:nvSpPr>
        <p:spPr>
          <a:xfrm>
            <a:off x="992187" y="6053713"/>
            <a:ext cx="6410325" cy="109032"/>
          </a:xfrm>
          <a:prstGeom prst="rect">
            <a:avLst/>
          </a:prstGeom>
          <a:noFill/>
        </p:spPr>
        <p:txBody>
          <a:bodyPr wrap="square" lIns="54610" tIns="54610" rIns="54610" bIns="54610" rtlCol="0">
            <a:noAutofit/>
          </a:bodyPr>
          <a:lstStyle/>
          <a:p>
            <a:pPr>
              <a:spcAft>
                <a:spcPts val="600"/>
              </a:spcAft>
            </a:pPr>
            <a:r>
              <a:rPr lang="en-US" sz="800" baseline="30000" dirty="0"/>
              <a:t>1</a:t>
            </a:r>
            <a:r>
              <a:rPr lang="en-US" sz="800" dirty="0"/>
              <a:t> https://forums.veeam.com/veeam-backup-replication-f2/recover-esxi-password-in-veeam-t34630.html</a:t>
            </a:r>
          </a:p>
        </p:txBody>
      </p:sp>
      <p:sp>
        <p:nvSpPr>
          <p:cNvPr id="7" name="Text Placeholder 2">
            <a:extLst>
              <a:ext uri="{FF2B5EF4-FFF2-40B4-BE49-F238E27FC236}">
                <a16:creationId xmlns:a16="http://schemas.microsoft.com/office/drawing/2014/main" id="{16D441D8-62D4-413F-B464-93881E05FBE8}"/>
              </a:ext>
            </a:extLst>
          </p:cNvPr>
          <p:cNvSpPr txBox="1">
            <a:spLocks/>
          </p:cNvSpPr>
          <p:nvPr/>
        </p:nvSpPr>
        <p:spPr>
          <a:xfrm>
            <a:off x="995363" y="2612481"/>
            <a:ext cx="10204450" cy="553998"/>
          </a:xfrm>
          <a:prstGeom prst="rect">
            <a:avLst/>
          </a:prstGeom>
          <a:noFill/>
        </p:spPr>
        <p:txBody>
          <a:bodyPr vert="horz" lIns="0" tIns="0" rIns="0" bIns="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0" dirty="0">
                <a:solidFill>
                  <a:schemeClr val="tx2"/>
                </a:solidFill>
                <a:latin typeface="Arial" panose="020B0604020202020204" pitchFamily="34" charset="0"/>
                <a:cs typeface="Arial" panose="020B0604020202020204" pitchFamily="34" charset="0"/>
              </a:rPr>
              <a:t>SELECT TOP (1000) [id],[</a:t>
            </a:r>
            <a:r>
              <a:rPr lang="en-US" sz="1800" b="0" dirty="0" err="1">
                <a:solidFill>
                  <a:schemeClr val="tx2"/>
                </a:solidFill>
                <a:latin typeface="Arial" panose="020B0604020202020204" pitchFamily="34" charset="0"/>
                <a:cs typeface="Arial" panose="020B0604020202020204" pitchFamily="34" charset="0"/>
              </a:rPr>
              <a:t>user_name</a:t>
            </a:r>
            <a:r>
              <a:rPr lang="en-US" sz="1800" b="0" dirty="0">
                <a:solidFill>
                  <a:schemeClr val="tx2"/>
                </a:solidFill>
                <a:latin typeface="Arial" panose="020B0604020202020204" pitchFamily="34" charset="0"/>
                <a:cs typeface="Arial" panose="020B0604020202020204" pitchFamily="34" charset="0"/>
              </a:rPr>
              <a:t>],[password],[</a:t>
            </a:r>
            <a:r>
              <a:rPr lang="en-US" sz="1800" b="0" dirty="0" err="1">
                <a:solidFill>
                  <a:schemeClr val="tx2"/>
                </a:solidFill>
                <a:latin typeface="Arial" panose="020B0604020202020204" pitchFamily="34" charset="0"/>
                <a:cs typeface="Arial" panose="020B0604020202020204" pitchFamily="34" charset="0"/>
              </a:rPr>
              <a:t>usn</a:t>
            </a:r>
            <a:r>
              <a:rPr lang="en-US" sz="1800" b="0" dirty="0">
                <a:solidFill>
                  <a:schemeClr val="tx2"/>
                </a:solidFill>
                <a:latin typeface="Arial" panose="020B0604020202020204" pitchFamily="34" charset="0"/>
                <a:cs typeface="Arial" panose="020B0604020202020204" pitchFamily="34" charset="0"/>
              </a:rPr>
              <a:t>],[description],[visible],[</a:t>
            </a:r>
            <a:r>
              <a:rPr lang="en-US" sz="1800" b="0" dirty="0" err="1">
                <a:solidFill>
                  <a:schemeClr val="tx2"/>
                </a:solidFill>
                <a:latin typeface="Arial" panose="020B0604020202020204" pitchFamily="34" charset="0"/>
                <a:cs typeface="Arial" panose="020B0604020202020204" pitchFamily="34" charset="0"/>
              </a:rPr>
              <a:t>change_time_utc</a:t>
            </a:r>
            <a:r>
              <a:rPr lang="en-US" sz="1800" b="0" dirty="0">
                <a:solidFill>
                  <a:schemeClr val="tx2"/>
                </a:solidFill>
                <a:latin typeface="Arial" panose="020B0604020202020204" pitchFamily="34" charset="0"/>
                <a:cs typeface="Arial" panose="020B0604020202020204" pitchFamily="34" charset="0"/>
              </a:rPr>
              <a:t>]</a:t>
            </a:r>
            <a:br>
              <a:rPr lang="en-US" sz="1800" b="0" dirty="0">
                <a:solidFill>
                  <a:schemeClr val="tx2"/>
                </a:solidFill>
                <a:latin typeface="Arial" panose="020B0604020202020204" pitchFamily="34" charset="0"/>
                <a:cs typeface="Arial" panose="020B0604020202020204" pitchFamily="34" charset="0"/>
              </a:rPr>
            </a:br>
            <a:r>
              <a:rPr lang="en-US" sz="1800" b="0" dirty="0">
                <a:solidFill>
                  <a:schemeClr val="tx2"/>
                </a:solidFill>
                <a:latin typeface="Arial" panose="020B0604020202020204" pitchFamily="34" charset="0"/>
                <a:cs typeface="Arial" panose="020B0604020202020204" pitchFamily="34" charset="0"/>
              </a:rPr>
              <a:t>FROM [</a:t>
            </a:r>
            <a:r>
              <a:rPr lang="en-US" sz="1800" b="0" dirty="0" err="1">
                <a:solidFill>
                  <a:schemeClr val="tx2"/>
                </a:solidFill>
                <a:latin typeface="Arial" panose="020B0604020202020204" pitchFamily="34" charset="0"/>
                <a:cs typeface="Arial" panose="020B0604020202020204" pitchFamily="34" charset="0"/>
              </a:rPr>
              <a:t>VeeamBackup</a:t>
            </a:r>
            <a:r>
              <a:rPr lang="en-US" sz="1800" b="0" dirty="0">
                <a:solidFill>
                  <a:schemeClr val="tx2"/>
                </a:solidFill>
                <a:latin typeface="Arial" panose="020B0604020202020204" pitchFamily="34" charset="0"/>
                <a:cs typeface="Arial" panose="020B0604020202020204" pitchFamily="34" charset="0"/>
              </a:rPr>
              <a:t>].[</a:t>
            </a:r>
            <a:r>
              <a:rPr lang="en-US" sz="1800" b="0" dirty="0" err="1">
                <a:solidFill>
                  <a:schemeClr val="tx2"/>
                </a:solidFill>
                <a:latin typeface="Arial" panose="020B0604020202020204" pitchFamily="34" charset="0"/>
                <a:cs typeface="Arial" panose="020B0604020202020204" pitchFamily="34" charset="0"/>
              </a:rPr>
              <a:t>dbo</a:t>
            </a:r>
            <a:r>
              <a:rPr lang="en-US" sz="1800" b="0" dirty="0">
                <a:solidFill>
                  <a:schemeClr val="tx2"/>
                </a:solidFill>
                <a:latin typeface="Arial" panose="020B0604020202020204" pitchFamily="34" charset="0"/>
                <a:cs typeface="Arial" panose="020B0604020202020204" pitchFamily="34" charset="0"/>
              </a:rPr>
              <a:t>].[Credentials]</a:t>
            </a:r>
            <a:endParaRPr lang="en-US" sz="1800" dirty="0">
              <a:solidFill>
                <a:schemeClr val="tx2"/>
              </a:solidFill>
            </a:endParaRPr>
          </a:p>
        </p:txBody>
      </p:sp>
      <p:sp>
        <p:nvSpPr>
          <p:cNvPr id="8" name="Text Placeholder 2">
            <a:extLst>
              <a:ext uri="{FF2B5EF4-FFF2-40B4-BE49-F238E27FC236}">
                <a16:creationId xmlns:a16="http://schemas.microsoft.com/office/drawing/2014/main" id="{65458376-56CB-4252-B485-A1C5D2BB78A3}"/>
              </a:ext>
            </a:extLst>
          </p:cNvPr>
          <p:cNvSpPr txBox="1">
            <a:spLocks/>
          </p:cNvSpPr>
          <p:nvPr/>
        </p:nvSpPr>
        <p:spPr>
          <a:xfrm>
            <a:off x="995363" y="3310497"/>
            <a:ext cx="10204450" cy="292388"/>
          </a:xfrm>
          <a:prstGeom prst="rect">
            <a:avLst/>
          </a:prstGeom>
          <a:noFill/>
        </p:spPr>
        <p:txBody>
          <a:bodyPr vert="horz" lIns="0" tIns="0" rIns="91440" bIns="45720" numCol="1" spcCol="182880" rtlCol="0">
            <a:no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6000" lvl="2" indent="-288000">
              <a:buClr>
                <a:schemeClr val="tx2"/>
              </a:buClr>
              <a:buFont typeface="Arial" panose="020B0604020202020204" pitchFamily="34" charset="0"/>
              <a:buChar char="-"/>
            </a:pPr>
            <a:r>
              <a:rPr lang="en-US" sz="1600" dirty="0"/>
              <a:t>PowerShell one-liners to decode the Veeam password</a:t>
            </a:r>
          </a:p>
        </p:txBody>
      </p:sp>
      <p:sp>
        <p:nvSpPr>
          <p:cNvPr id="9" name="Text Placeholder 2">
            <a:extLst>
              <a:ext uri="{FF2B5EF4-FFF2-40B4-BE49-F238E27FC236}">
                <a16:creationId xmlns:a16="http://schemas.microsoft.com/office/drawing/2014/main" id="{ED827FB0-17ED-47C2-8405-F6EBB86AC2D3}"/>
              </a:ext>
            </a:extLst>
          </p:cNvPr>
          <p:cNvSpPr txBox="1">
            <a:spLocks/>
          </p:cNvSpPr>
          <p:nvPr/>
        </p:nvSpPr>
        <p:spPr>
          <a:xfrm>
            <a:off x="995363" y="3746903"/>
            <a:ext cx="10204450" cy="892552"/>
          </a:xfrm>
          <a:prstGeom prst="rect">
            <a:avLst/>
          </a:prstGeom>
          <a:noFill/>
        </p:spPr>
        <p:txBody>
          <a:bodyPr vert="horz" lIns="0" tIns="0" rIns="0" bIns="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ct val="100000"/>
              </a:lnSpc>
              <a:spcBef>
                <a:spcPts val="0"/>
              </a:spcBef>
              <a:spcAft>
                <a:spcPts val="600"/>
              </a:spcAft>
              <a:buClrTx/>
              <a:buSzTx/>
              <a:buNone/>
              <a:tabLst/>
              <a:defRPr/>
            </a:pPr>
            <a:r>
              <a:rPr kumimoji="0" lang="en-US" sz="16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&gt; Add-Type –Path “C:\Program Files\Veeam\Backup and Replication\Backup\Veeam.Backup.Common.dll”</a:t>
            </a:r>
          </a:p>
          <a:p>
            <a:pPr marL="0" marR="0" lvl="2"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&gt; $encoded = ‘&lt;encoded string&gt;’</a:t>
            </a:r>
          </a:p>
          <a:p>
            <a:pPr marL="0" marR="0" lvl="2"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&gt; [</a:t>
            </a:r>
            <a:r>
              <a:rPr kumimoji="0" lang="en-US" sz="1600" b="0" i="0" u="none" strike="noStrike" kern="1200" cap="none" spc="0" normalizeH="0" baseline="0" noProof="0" dirty="0" err="1">
                <a:ln>
                  <a:noFill/>
                </a:ln>
                <a:solidFill>
                  <a:schemeClr val="tx2"/>
                </a:solidFill>
                <a:effectLst/>
                <a:uLnTx/>
                <a:uFillTx/>
                <a:latin typeface="Arial" panose="020B0604020202020204" pitchFamily="34" charset="0"/>
                <a:ea typeface="+mn-ea"/>
                <a:cs typeface="Arial" panose="020B0604020202020204" pitchFamily="34" charset="0"/>
              </a:rPr>
              <a:t>Veeam.Backup.Common.ProtectedStorage</a:t>
            </a:r>
            <a:r>
              <a:rPr kumimoji="0" lang="en-US" sz="16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a:t>
            </a:r>
            <a:r>
              <a:rPr kumimoji="0" lang="en-US" sz="1600" b="0" i="0" u="none" strike="noStrike" kern="1200" cap="none" spc="0" normalizeH="0" baseline="0" noProof="0" dirty="0" err="1">
                <a:ln>
                  <a:noFill/>
                </a:ln>
                <a:solidFill>
                  <a:schemeClr val="tx2"/>
                </a:solidFill>
                <a:effectLst/>
                <a:uLnTx/>
                <a:uFillTx/>
                <a:latin typeface="Arial" panose="020B0604020202020204" pitchFamily="34" charset="0"/>
                <a:ea typeface="+mn-ea"/>
                <a:cs typeface="Arial" panose="020B0604020202020204" pitchFamily="34" charset="0"/>
              </a:rPr>
              <a:t>GetLocalString</a:t>
            </a:r>
            <a:r>
              <a:rPr kumimoji="0" lang="en-US" sz="16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($encoded)</a:t>
            </a:r>
            <a:endParaRPr kumimoji="0" lang="en-US" sz="4000" b="0" i="0" u="none" strike="noStrike" kern="1200" cap="none" spc="0" normalizeH="0" baseline="0" noProof="0" dirty="0">
              <a:ln>
                <a:noFill/>
              </a:ln>
              <a:solidFill>
                <a:schemeClr val="tx2"/>
              </a:solidFill>
              <a:effectLst/>
              <a:highlight>
                <a:srgbClr val="FFFF00"/>
              </a:highlight>
              <a:uLnTx/>
              <a:uFillTx/>
              <a:latin typeface="Arial"/>
              <a:ea typeface="+mn-ea"/>
            </a:endParaRPr>
          </a:p>
        </p:txBody>
      </p:sp>
      <p:sp>
        <p:nvSpPr>
          <p:cNvPr id="10" name="Text Placeholder 2">
            <a:extLst>
              <a:ext uri="{FF2B5EF4-FFF2-40B4-BE49-F238E27FC236}">
                <a16:creationId xmlns:a16="http://schemas.microsoft.com/office/drawing/2014/main" id="{7CA70ABA-B200-445A-881D-C0F4731DB95E}"/>
              </a:ext>
            </a:extLst>
          </p:cNvPr>
          <p:cNvSpPr txBox="1">
            <a:spLocks/>
          </p:cNvSpPr>
          <p:nvPr/>
        </p:nvSpPr>
        <p:spPr>
          <a:xfrm>
            <a:off x="995363" y="1329690"/>
            <a:ext cx="10204450" cy="1138773"/>
          </a:xfrm>
          <a:prstGeom prst="rect">
            <a:avLst/>
          </a:prstGeom>
        </p:spPr>
        <p:txBody>
          <a:bodyPr vert="horz" lIns="0" tIns="0" rIns="0" bIns="0" numCol="1" rtlCol="0" anchor="t" anchorCtr="0">
            <a:sp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8000" indent="-288000">
              <a:buClr>
                <a:schemeClr val="tx2"/>
              </a:buClr>
              <a:buFont typeface="Arial" panose="020B0604020202020204" pitchFamily="34" charset="0"/>
              <a:buChar char="•"/>
            </a:pPr>
            <a:r>
              <a:rPr lang="en-US" b="0" dirty="0">
                <a:solidFill>
                  <a:schemeClr val="tx1"/>
                </a:solidFill>
              </a:rPr>
              <a:t>Attackers dump credentials using a number of methods (e.g., </a:t>
            </a:r>
            <a:r>
              <a:rPr lang="en-US" b="0" dirty="0" err="1">
                <a:solidFill>
                  <a:schemeClr val="tx1"/>
                </a:solidFill>
              </a:rPr>
              <a:t>Mimikatz</a:t>
            </a:r>
            <a:r>
              <a:rPr lang="en-US" b="0" dirty="0">
                <a:solidFill>
                  <a:schemeClr val="tx1"/>
                </a:solidFill>
              </a:rPr>
              <a:t>, LSASS, etc.) but have you seen attackers use the backup software Veeam?</a:t>
            </a:r>
          </a:p>
          <a:p>
            <a:pPr marL="288000" indent="-288000">
              <a:buClr>
                <a:schemeClr val="tx2"/>
              </a:buClr>
              <a:buFont typeface="Arial" panose="020B0604020202020204" pitchFamily="34" charset="0"/>
              <a:buChar char="•"/>
            </a:pPr>
            <a:r>
              <a:rPr lang="en-US" b="0" dirty="0">
                <a:solidFill>
                  <a:schemeClr val="tx1"/>
                </a:solidFill>
              </a:rPr>
              <a:t>We observed the attackers using the Veeam service account for interactive logins</a:t>
            </a:r>
          </a:p>
          <a:p>
            <a:pPr marL="576000" indent="-288000">
              <a:buClr>
                <a:schemeClr val="tx2"/>
              </a:buClr>
              <a:buFont typeface="Arial" panose="020B0604020202020204" pitchFamily="34" charset="0"/>
              <a:buChar char="-"/>
            </a:pPr>
            <a:r>
              <a:rPr lang="en-US" b="0" dirty="0">
                <a:solidFill>
                  <a:schemeClr val="tx1"/>
                </a:solidFill>
              </a:rPr>
              <a:t>SQL query1:</a:t>
            </a:r>
          </a:p>
        </p:txBody>
      </p:sp>
    </p:spTree>
    <p:extLst>
      <p:ext uri="{BB962C8B-B14F-4D97-AF65-F5344CB8AC3E}">
        <p14:creationId xmlns:p14="http://schemas.microsoft.com/office/powerpoint/2010/main" val="36519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D80F-20BF-44F8-85D3-57B90724AB44}"/>
              </a:ext>
            </a:extLst>
          </p:cNvPr>
          <p:cNvSpPr>
            <a:spLocks noGrp="1"/>
          </p:cNvSpPr>
          <p:nvPr>
            <p:ph type="title"/>
          </p:nvPr>
        </p:nvSpPr>
        <p:spPr/>
        <p:txBody>
          <a:bodyPr/>
          <a:lstStyle/>
          <a:p>
            <a:r>
              <a:rPr lang="en-US" dirty="0"/>
              <a:t> </a:t>
            </a:r>
          </a:p>
        </p:txBody>
      </p:sp>
      <p:grpSp>
        <p:nvGrpSpPr>
          <p:cNvPr id="13" name="Group 12">
            <a:extLst>
              <a:ext uri="{FF2B5EF4-FFF2-40B4-BE49-F238E27FC236}">
                <a16:creationId xmlns:a16="http://schemas.microsoft.com/office/drawing/2014/main" id="{8AFCE388-49F3-46FD-94AA-96742A635B0B}"/>
              </a:ext>
            </a:extLst>
          </p:cNvPr>
          <p:cNvGrpSpPr/>
          <p:nvPr/>
        </p:nvGrpSpPr>
        <p:grpSpPr>
          <a:xfrm>
            <a:off x="1402746" y="431800"/>
            <a:ext cx="9386508" cy="5442527"/>
            <a:chOff x="1402746" y="431800"/>
            <a:chExt cx="9386508" cy="5442527"/>
          </a:xfrm>
        </p:grpSpPr>
        <p:grpSp>
          <p:nvGrpSpPr>
            <p:cNvPr id="11" name="Group 10">
              <a:extLst>
                <a:ext uri="{FF2B5EF4-FFF2-40B4-BE49-F238E27FC236}">
                  <a16:creationId xmlns:a16="http://schemas.microsoft.com/office/drawing/2014/main" id="{84EA14B8-14EA-44D3-A28A-C68602347335}"/>
                </a:ext>
              </a:extLst>
            </p:cNvPr>
            <p:cNvGrpSpPr/>
            <p:nvPr/>
          </p:nvGrpSpPr>
          <p:grpSpPr>
            <a:xfrm>
              <a:off x="1402746" y="5449455"/>
              <a:ext cx="9386508" cy="424872"/>
              <a:chOff x="1402746" y="5449455"/>
              <a:chExt cx="9386508" cy="424872"/>
            </a:xfrm>
          </p:grpSpPr>
          <p:sp>
            <p:nvSpPr>
              <p:cNvPr id="12" name="Freeform: Shape 11">
                <a:extLst>
                  <a:ext uri="{FF2B5EF4-FFF2-40B4-BE49-F238E27FC236}">
                    <a16:creationId xmlns:a16="http://schemas.microsoft.com/office/drawing/2014/main" id="{8110B706-2054-408F-9455-D189D71EDA34}"/>
                  </a:ext>
                </a:extLst>
              </p:cNvPr>
              <p:cNvSpPr/>
              <p:nvPr/>
            </p:nvSpPr>
            <p:spPr>
              <a:xfrm flipH="1">
                <a:off x="6059055"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Freeform: Shape 8">
                <a:extLst>
                  <a:ext uri="{FF2B5EF4-FFF2-40B4-BE49-F238E27FC236}">
                    <a16:creationId xmlns:a16="http://schemas.microsoft.com/office/drawing/2014/main" id="{271E7353-50D5-4793-9C2F-4737EBCF6400}"/>
                  </a:ext>
                </a:extLst>
              </p:cNvPr>
              <p:cNvSpPr/>
              <p:nvPr/>
            </p:nvSpPr>
            <p:spPr>
              <a:xfrm>
                <a:off x="1402746"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3" name="Rectangle: Top Corners Rounded 2">
              <a:extLst>
                <a:ext uri="{FF2B5EF4-FFF2-40B4-BE49-F238E27FC236}">
                  <a16:creationId xmlns:a16="http://schemas.microsoft.com/office/drawing/2014/main" id="{567D4582-AFAB-419E-A374-1BD86F05A8AF}"/>
                </a:ext>
              </a:extLst>
            </p:cNvPr>
            <p:cNvSpPr/>
            <p:nvPr/>
          </p:nvSpPr>
          <p:spPr>
            <a:xfrm>
              <a:off x="2292546" y="431800"/>
              <a:ext cx="7606909" cy="5024747"/>
            </a:xfrm>
            <a:prstGeom prst="round2SameRect">
              <a:avLst>
                <a:gd name="adj1" fmla="val 3091"/>
                <a:gd name="adj2" fmla="val 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4" name="Rectangle 3">
              <a:extLst>
                <a:ext uri="{FF2B5EF4-FFF2-40B4-BE49-F238E27FC236}">
                  <a16:creationId xmlns:a16="http://schemas.microsoft.com/office/drawing/2014/main" id="{F2CCFF48-1AED-4563-B538-01EF16F1127F}"/>
                </a:ext>
              </a:extLst>
            </p:cNvPr>
            <p:cNvSpPr/>
            <p:nvPr/>
          </p:nvSpPr>
          <p:spPr>
            <a:xfrm>
              <a:off x="1402747" y="5456547"/>
              <a:ext cx="9386507" cy="210189"/>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0" name="Rectangle 9">
              <a:extLst>
                <a:ext uri="{FF2B5EF4-FFF2-40B4-BE49-F238E27FC236}">
                  <a16:creationId xmlns:a16="http://schemas.microsoft.com/office/drawing/2014/main" id="{2B57DE5C-9F88-47ED-86F8-35D516E87CDC}"/>
                </a:ext>
              </a:extLst>
            </p:cNvPr>
            <p:cNvSpPr>
              <a:spLocks noChangeAspect="1"/>
            </p:cNvSpPr>
            <p:nvPr/>
          </p:nvSpPr>
          <p:spPr>
            <a:xfrm>
              <a:off x="2406849" y="660399"/>
              <a:ext cx="7378304" cy="4686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pic>
        <p:nvPicPr>
          <p:cNvPr id="6" name="2022-08-07 13-12-17">
            <a:hlinkClick r:id="" action="ppaction://media"/>
            <a:extLst>
              <a:ext uri="{FF2B5EF4-FFF2-40B4-BE49-F238E27FC236}">
                <a16:creationId xmlns:a16="http://schemas.microsoft.com/office/drawing/2014/main" id="{73889608-DAFE-4B6B-8DEF-5E7DE1704A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6849" y="916544"/>
            <a:ext cx="7378304" cy="4150296"/>
          </a:xfrm>
          <a:prstGeom prst="rect">
            <a:avLst/>
          </a:prstGeom>
        </p:spPr>
      </p:pic>
      <p:sp>
        <p:nvSpPr>
          <p:cNvPr id="8" name="Rectangle: Top Corners Rounded 7">
            <a:extLst>
              <a:ext uri="{FF2B5EF4-FFF2-40B4-BE49-F238E27FC236}">
                <a16:creationId xmlns:a16="http://schemas.microsoft.com/office/drawing/2014/main" id="{ED6E1646-7CB7-442C-A689-C9C6103A7009}"/>
              </a:ext>
            </a:extLst>
          </p:cNvPr>
          <p:cNvSpPr/>
          <p:nvPr/>
        </p:nvSpPr>
        <p:spPr>
          <a:xfrm flipV="1">
            <a:off x="5745687" y="5456547"/>
            <a:ext cx="700629" cy="88978"/>
          </a:xfrm>
          <a:prstGeom prst="round2SameRect">
            <a:avLst>
              <a:gd name="adj1" fmla="val 50000"/>
              <a:gd name="adj2" fmla="val 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Tree>
    <p:extLst>
      <p:ext uri="{BB962C8B-B14F-4D97-AF65-F5344CB8AC3E}">
        <p14:creationId xmlns:p14="http://schemas.microsoft.com/office/powerpoint/2010/main" val="371146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1F908A1-A307-4081-A928-BC630F486E99}"/>
              </a:ext>
            </a:extLst>
          </p:cNvPr>
          <p:cNvGrpSpPr/>
          <p:nvPr/>
        </p:nvGrpSpPr>
        <p:grpSpPr>
          <a:xfrm>
            <a:off x="1402746" y="5449455"/>
            <a:ext cx="9386508" cy="424872"/>
            <a:chOff x="1402746" y="5449455"/>
            <a:chExt cx="9386508" cy="424872"/>
          </a:xfrm>
        </p:grpSpPr>
        <p:sp>
          <p:nvSpPr>
            <p:cNvPr id="10" name="Freeform: Shape 9">
              <a:extLst>
                <a:ext uri="{FF2B5EF4-FFF2-40B4-BE49-F238E27FC236}">
                  <a16:creationId xmlns:a16="http://schemas.microsoft.com/office/drawing/2014/main" id="{DA282A89-4C07-4C04-8105-7BAD8EAEE309}"/>
                </a:ext>
              </a:extLst>
            </p:cNvPr>
            <p:cNvSpPr/>
            <p:nvPr/>
          </p:nvSpPr>
          <p:spPr>
            <a:xfrm flipH="1">
              <a:off x="6059055"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1" name="Freeform: Shape 10">
              <a:extLst>
                <a:ext uri="{FF2B5EF4-FFF2-40B4-BE49-F238E27FC236}">
                  <a16:creationId xmlns:a16="http://schemas.microsoft.com/office/drawing/2014/main" id="{D90466D5-DFB9-4E35-86C9-D3BCD49DE301}"/>
                </a:ext>
              </a:extLst>
            </p:cNvPr>
            <p:cNvSpPr/>
            <p:nvPr/>
          </p:nvSpPr>
          <p:spPr>
            <a:xfrm>
              <a:off x="1402746"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7" name="Rectangle: Top Corners Rounded 6">
            <a:extLst>
              <a:ext uri="{FF2B5EF4-FFF2-40B4-BE49-F238E27FC236}">
                <a16:creationId xmlns:a16="http://schemas.microsoft.com/office/drawing/2014/main" id="{B2657F1E-A2F6-451F-8797-4842B048679B}"/>
              </a:ext>
            </a:extLst>
          </p:cNvPr>
          <p:cNvSpPr/>
          <p:nvPr/>
        </p:nvSpPr>
        <p:spPr>
          <a:xfrm>
            <a:off x="2292546" y="431800"/>
            <a:ext cx="7606909" cy="5024747"/>
          </a:xfrm>
          <a:prstGeom prst="round2SameRect">
            <a:avLst>
              <a:gd name="adj1" fmla="val 3091"/>
              <a:gd name="adj2" fmla="val 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FF21E5CD-1F17-4175-A3DC-8A1EDEE9C08D}"/>
              </a:ext>
            </a:extLst>
          </p:cNvPr>
          <p:cNvSpPr/>
          <p:nvPr/>
        </p:nvSpPr>
        <p:spPr>
          <a:xfrm>
            <a:off x="1402747" y="5456547"/>
            <a:ext cx="9386507" cy="210189"/>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6C01E2EB-9863-4EC3-9FF1-C7C735F46CB1}"/>
              </a:ext>
            </a:extLst>
          </p:cNvPr>
          <p:cNvSpPr>
            <a:spLocks noChangeAspect="1"/>
          </p:cNvSpPr>
          <p:nvPr/>
        </p:nvSpPr>
        <p:spPr>
          <a:xfrm>
            <a:off x="2406849" y="660399"/>
            <a:ext cx="7378304" cy="4686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pic>
        <p:nvPicPr>
          <p:cNvPr id="4" name="2022-08-07 13-16-00">
            <a:hlinkClick r:id="" action="ppaction://media"/>
            <a:extLst>
              <a:ext uri="{FF2B5EF4-FFF2-40B4-BE49-F238E27FC236}">
                <a16:creationId xmlns:a16="http://schemas.microsoft.com/office/drawing/2014/main" id="{242FB681-E2E2-4597-8EB8-A62D321BB2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6849" y="928402"/>
            <a:ext cx="7378304" cy="4150296"/>
          </a:xfrm>
          <a:prstGeom prst="rect">
            <a:avLst/>
          </a:prstGeom>
        </p:spPr>
      </p:pic>
      <p:sp>
        <p:nvSpPr>
          <p:cNvPr id="3" name="Title 2">
            <a:extLst>
              <a:ext uri="{FF2B5EF4-FFF2-40B4-BE49-F238E27FC236}">
                <a16:creationId xmlns:a16="http://schemas.microsoft.com/office/drawing/2014/main" id="{733F5D1D-6A2F-49EC-BD4B-D8056854A60D}"/>
              </a:ext>
            </a:extLst>
          </p:cNvPr>
          <p:cNvSpPr>
            <a:spLocks noGrp="1"/>
          </p:cNvSpPr>
          <p:nvPr>
            <p:ph type="title"/>
          </p:nvPr>
        </p:nvSpPr>
        <p:spPr/>
        <p:txBody>
          <a:bodyPr/>
          <a:lstStyle/>
          <a:p>
            <a:r>
              <a:rPr lang="en-US" dirty="0"/>
              <a:t> </a:t>
            </a:r>
          </a:p>
        </p:txBody>
      </p:sp>
      <p:sp>
        <p:nvSpPr>
          <p:cNvPr id="12" name="Rectangle: Top Corners Rounded 11">
            <a:extLst>
              <a:ext uri="{FF2B5EF4-FFF2-40B4-BE49-F238E27FC236}">
                <a16:creationId xmlns:a16="http://schemas.microsoft.com/office/drawing/2014/main" id="{E45E8E32-C256-42EF-B2EF-B5A5E0F8B736}"/>
              </a:ext>
            </a:extLst>
          </p:cNvPr>
          <p:cNvSpPr/>
          <p:nvPr/>
        </p:nvSpPr>
        <p:spPr>
          <a:xfrm flipV="1">
            <a:off x="5745687" y="5456547"/>
            <a:ext cx="700629" cy="88978"/>
          </a:xfrm>
          <a:prstGeom prst="round2SameRect">
            <a:avLst>
              <a:gd name="adj1" fmla="val 50000"/>
              <a:gd name="adj2" fmla="val 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Tree>
    <p:extLst>
      <p:ext uri="{BB962C8B-B14F-4D97-AF65-F5344CB8AC3E}">
        <p14:creationId xmlns:p14="http://schemas.microsoft.com/office/powerpoint/2010/main" val="1911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3921F3-CC57-4EBC-85FB-491B6D155441}"/>
              </a:ext>
            </a:extLst>
          </p:cNvPr>
          <p:cNvSpPr>
            <a:spLocks noGrp="1"/>
          </p:cNvSpPr>
          <p:nvPr>
            <p:ph type="title"/>
          </p:nvPr>
        </p:nvSpPr>
        <p:spPr/>
        <p:txBody>
          <a:bodyPr/>
          <a:lstStyle/>
          <a:p>
            <a:r>
              <a:rPr lang="en-US" dirty="0"/>
              <a:t> </a:t>
            </a:r>
          </a:p>
        </p:txBody>
      </p:sp>
      <p:grpSp>
        <p:nvGrpSpPr>
          <p:cNvPr id="4" name="Group 3">
            <a:extLst>
              <a:ext uri="{FF2B5EF4-FFF2-40B4-BE49-F238E27FC236}">
                <a16:creationId xmlns:a16="http://schemas.microsoft.com/office/drawing/2014/main" id="{6DA41235-6DB2-4D0C-AFC2-A1B1A9E337BF}"/>
              </a:ext>
            </a:extLst>
          </p:cNvPr>
          <p:cNvGrpSpPr/>
          <p:nvPr/>
        </p:nvGrpSpPr>
        <p:grpSpPr>
          <a:xfrm>
            <a:off x="1402746" y="5449455"/>
            <a:ext cx="9386508" cy="424872"/>
            <a:chOff x="1402746" y="5449455"/>
            <a:chExt cx="9386508" cy="424872"/>
          </a:xfrm>
        </p:grpSpPr>
        <p:sp>
          <p:nvSpPr>
            <p:cNvPr id="5" name="Freeform: Shape 4">
              <a:extLst>
                <a:ext uri="{FF2B5EF4-FFF2-40B4-BE49-F238E27FC236}">
                  <a16:creationId xmlns:a16="http://schemas.microsoft.com/office/drawing/2014/main" id="{AD69F6A3-3193-4260-8E52-C509A9B39E74}"/>
                </a:ext>
              </a:extLst>
            </p:cNvPr>
            <p:cNvSpPr/>
            <p:nvPr/>
          </p:nvSpPr>
          <p:spPr>
            <a:xfrm flipH="1">
              <a:off x="6059055"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 name="Freeform: Shape 5">
              <a:extLst>
                <a:ext uri="{FF2B5EF4-FFF2-40B4-BE49-F238E27FC236}">
                  <a16:creationId xmlns:a16="http://schemas.microsoft.com/office/drawing/2014/main" id="{33C65FE7-1004-412E-9D04-9D80120C1DBE}"/>
                </a:ext>
              </a:extLst>
            </p:cNvPr>
            <p:cNvSpPr/>
            <p:nvPr/>
          </p:nvSpPr>
          <p:spPr>
            <a:xfrm>
              <a:off x="1402746"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7" name="Rectangle: Top Corners Rounded 6">
            <a:extLst>
              <a:ext uri="{FF2B5EF4-FFF2-40B4-BE49-F238E27FC236}">
                <a16:creationId xmlns:a16="http://schemas.microsoft.com/office/drawing/2014/main" id="{B3F1D46D-3B7E-44DD-98EA-8EE80A831C6A}"/>
              </a:ext>
            </a:extLst>
          </p:cNvPr>
          <p:cNvSpPr/>
          <p:nvPr/>
        </p:nvSpPr>
        <p:spPr>
          <a:xfrm>
            <a:off x="2292546" y="431800"/>
            <a:ext cx="7606909" cy="5024747"/>
          </a:xfrm>
          <a:prstGeom prst="round2SameRect">
            <a:avLst>
              <a:gd name="adj1" fmla="val 3091"/>
              <a:gd name="adj2" fmla="val 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B2D83017-8E1A-4BC6-9CCB-172F06F915AD}"/>
              </a:ext>
            </a:extLst>
          </p:cNvPr>
          <p:cNvSpPr/>
          <p:nvPr/>
        </p:nvSpPr>
        <p:spPr>
          <a:xfrm>
            <a:off x="1402747" y="5456547"/>
            <a:ext cx="9386507" cy="210189"/>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A93B64FF-C82F-40BF-9DD1-FE416172D6AC}"/>
              </a:ext>
            </a:extLst>
          </p:cNvPr>
          <p:cNvSpPr>
            <a:spLocks noChangeAspect="1"/>
          </p:cNvSpPr>
          <p:nvPr/>
        </p:nvSpPr>
        <p:spPr>
          <a:xfrm>
            <a:off x="2406849" y="660399"/>
            <a:ext cx="7378304" cy="4686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0" name="Rectangle: Top Corners Rounded 9">
            <a:extLst>
              <a:ext uri="{FF2B5EF4-FFF2-40B4-BE49-F238E27FC236}">
                <a16:creationId xmlns:a16="http://schemas.microsoft.com/office/drawing/2014/main" id="{C7A1E2D2-324C-4D4C-A4EF-5D2003043C4D}"/>
              </a:ext>
            </a:extLst>
          </p:cNvPr>
          <p:cNvSpPr/>
          <p:nvPr/>
        </p:nvSpPr>
        <p:spPr>
          <a:xfrm flipV="1">
            <a:off x="5745687" y="5456547"/>
            <a:ext cx="700629" cy="88978"/>
          </a:xfrm>
          <a:prstGeom prst="round2SameRect">
            <a:avLst>
              <a:gd name="adj1" fmla="val 50000"/>
              <a:gd name="adj2" fmla="val 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pic>
        <p:nvPicPr>
          <p:cNvPr id="2" name="2022-08-07 13-16-20">
            <a:hlinkClick r:id="" action="ppaction://media"/>
            <a:extLst>
              <a:ext uri="{FF2B5EF4-FFF2-40B4-BE49-F238E27FC236}">
                <a16:creationId xmlns:a16="http://schemas.microsoft.com/office/drawing/2014/main" id="{AE43AD45-F992-4A8E-B6A3-DB5888A3C9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6849" y="928402"/>
            <a:ext cx="7378304" cy="4150296"/>
          </a:xfrm>
          <a:prstGeom prst="rect">
            <a:avLst/>
          </a:prstGeom>
        </p:spPr>
      </p:pic>
    </p:spTree>
    <p:extLst>
      <p:ext uri="{BB962C8B-B14F-4D97-AF65-F5344CB8AC3E}">
        <p14:creationId xmlns:p14="http://schemas.microsoft.com/office/powerpoint/2010/main" val="193226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DF4A-B53F-41DD-96ED-223C6E7CEF06}"/>
              </a:ext>
            </a:extLst>
          </p:cNvPr>
          <p:cNvSpPr>
            <a:spLocks noGrp="1"/>
          </p:cNvSpPr>
          <p:nvPr>
            <p:ph type="title"/>
          </p:nvPr>
        </p:nvSpPr>
        <p:spPr/>
        <p:txBody>
          <a:bodyPr/>
          <a:lstStyle/>
          <a:p>
            <a:r>
              <a:rPr lang="en-US" dirty="0"/>
              <a:t> </a:t>
            </a:r>
          </a:p>
        </p:txBody>
      </p:sp>
      <p:grpSp>
        <p:nvGrpSpPr>
          <p:cNvPr id="4" name="Group 3">
            <a:extLst>
              <a:ext uri="{FF2B5EF4-FFF2-40B4-BE49-F238E27FC236}">
                <a16:creationId xmlns:a16="http://schemas.microsoft.com/office/drawing/2014/main" id="{F44EB0EF-CE48-4B99-82F7-AAE8CB9612E7}"/>
              </a:ext>
            </a:extLst>
          </p:cNvPr>
          <p:cNvGrpSpPr/>
          <p:nvPr/>
        </p:nvGrpSpPr>
        <p:grpSpPr>
          <a:xfrm>
            <a:off x="1402746" y="5449455"/>
            <a:ext cx="9386508" cy="424872"/>
            <a:chOff x="1402746" y="5449455"/>
            <a:chExt cx="9386508" cy="424872"/>
          </a:xfrm>
        </p:grpSpPr>
        <p:sp>
          <p:nvSpPr>
            <p:cNvPr id="5" name="Freeform: Shape 4">
              <a:extLst>
                <a:ext uri="{FF2B5EF4-FFF2-40B4-BE49-F238E27FC236}">
                  <a16:creationId xmlns:a16="http://schemas.microsoft.com/office/drawing/2014/main" id="{A5D83E35-C2E0-43D4-842F-89104A253232}"/>
                </a:ext>
              </a:extLst>
            </p:cNvPr>
            <p:cNvSpPr/>
            <p:nvPr/>
          </p:nvSpPr>
          <p:spPr>
            <a:xfrm flipH="1">
              <a:off x="6059055"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6" name="Freeform: Shape 5">
              <a:extLst>
                <a:ext uri="{FF2B5EF4-FFF2-40B4-BE49-F238E27FC236}">
                  <a16:creationId xmlns:a16="http://schemas.microsoft.com/office/drawing/2014/main" id="{6C48E9C3-8FE9-4338-A13D-D209BFA47FDF}"/>
                </a:ext>
              </a:extLst>
            </p:cNvPr>
            <p:cNvSpPr/>
            <p:nvPr/>
          </p:nvSpPr>
          <p:spPr>
            <a:xfrm>
              <a:off x="1402746" y="5449455"/>
              <a:ext cx="4730199" cy="424872"/>
            </a:xfrm>
            <a:custGeom>
              <a:avLst/>
              <a:gdLst>
                <a:gd name="connsiteX0" fmla="*/ 0 w 4682836"/>
                <a:gd name="connsiteY0" fmla="*/ 92363 h 424872"/>
                <a:gd name="connsiteX1" fmla="*/ 0 w 4682836"/>
                <a:gd name="connsiteY1" fmla="*/ 286327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 name="connsiteX0" fmla="*/ 0 w 4682836"/>
                <a:gd name="connsiteY0" fmla="*/ 92363 h 424872"/>
                <a:gd name="connsiteX1" fmla="*/ 0 w 4682836"/>
                <a:gd name="connsiteY1" fmla="*/ 224414 h 424872"/>
                <a:gd name="connsiteX2" fmla="*/ 1551709 w 4682836"/>
                <a:gd name="connsiteY2" fmla="*/ 424872 h 424872"/>
                <a:gd name="connsiteX3" fmla="*/ 4682836 w 4682836"/>
                <a:gd name="connsiteY3" fmla="*/ 424872 h 424872"/>
                <a:gd name="connsiteX4" fmla="*/ 4682836 w 4682836"/>
                <a:gd name="connsiteY4" fmla="*/ 0 h 424872"/>
                <a:gd name="connsiteX5" fmla="*/ 0 w 4682836"/>
                <a:gd name="connsiteY5" fmla="*/ 92363 h 42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2836" h="424872">
                  <a:moveTo>
                    <a:pt x="0" y="92363"/>
                  </a:moveTo>
                  <a:lnTo>
                    <a:pt x="0" y="224414"/>
                  </a:lnTo>
                  <a:lnTo>
                    <a:pt x="1551709" y="424872"/>
                  </a:lnTo>
                  <a:lnTo>
                    <a:pt x="4682836" y="424872"/>
                  </a:lnTo>
                  <a:lnTo>
                    <a:pt x="4682836" y="0"/>
                  </a:lnTo>
                  <a:lnTo>
                    <a:pt x="0" y="92363"/>
                  </a:lnTo>
                  <a:close/>
                </a:path>
              </a:pathLst>
            </a:cu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7" name="Rectangle: Top Corners Rounded 6">
            <a:extLst>
              <a:ext uri="{FF2B5EF4-FFF2-40B4-BE49-F238E27FC236}">
                <a16:creationId xmlns:a16="http://schemas.microsoft.com/office/drawing/2014/main" id="{6F7935B5-0295-4FCD-A836-8103226B4B02}"/>
              </a:ext>
            </a:extLst>
          </p:cNvPr>
          <p:cNvSpPr/>
          <p:nvPr/>
        </p:nvSpPr>
        <p:spPr>
          <a:xfrm>
            <a:off x="2292546" y="431800"/>
            <a:ext cx="7606909" cy="5024747"/>
          </a:xfrm>
          <a:prstGeom prst="round2SameRect">
            <a:avLst>
              <a:gd name="adj1" fmla="val 3091"/>
              <a:gd name="adj2" fmla="val 0"/>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8" name="Rectangle 7">
            <a:extLst>
              <a:ext uri="{FF2B5EF4-FFF2-40B4-BE49-F238E27FC236}">
                <a16:creationId xmlns:a16="http://schemas.microsoft.com/office/drawing/2014/main" id="{B52BC3C9-E7B9-4782-9647-3A72CEB2CEBC}"/>
              </a:ext>
            </a:extLst>
          </p:cNvPr>
          <p:cNvSpPr/>
          <p:nvPr/>
        </p:nvSpPr>
        <p:spPr>
          <a:xfrm>
            <a:off x="1402747" y="5456547"/>
            <a:ext cx="9386507" cy="210189"/>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Rectangle 8">
            <a:extLst>
              <a:ext uri="{FF2B5EF4-FFF2-40B4-BE49-F238E27FC236}">
                <a16:creationId xmlns:a16="http://schemas.microsoft.com/office/drawing/2014/main" id="{DE87F162-1859-41BA-9033-F19BC9F8AA8C}"/>
              </a:ext>
            </a:extLst>
          </p:cNvPr>
          <p:cNvSpPr>
            <a:spLocks noChangeAspect="1"/>
          </p:cNvSpPr>
          <p:nvPr/>
        </p:nvSpPr>
        <p:spPr>
          <a:xfrm>
            <a:off x="2406849" y="660399"/>
            <a:ext cx="7378304" cy="4686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10" name="Rectangle: Top Corners Rounded 9">
            <a:extLst>
              <a:ext uri="{FF2B5EF4-FFF2-40B4-BE49-F238E27FC236}">
                <a16:creationId xmlns:a16="http://schemas.microsoft.com/office/drawing/2014/main" id="{AB93F968-4CAB-4414-91F6-F109D2DE83DA}"/>
              </a:ext>
            </a:extLst>
          </p:cNvPr>
          <p:cNvSpPr/>
          <p:nvPr/>
        </p:nvSpPr>
        <p:spPr>
          <a:xfrm flipV="1">
            <a:off x="5745687" y="5456547"/>
            <a:ext cx="700629" cy="88978"/>
          </a:xfrm>
          <a:prstGeom prst="round2SameRect">
            <a:avLst>
              <a:gd name="adj1" fmla="val 50000"/>
              <a:gd name="adj2" fmla="val 0"/>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pic>
        <p:nvPicPr>
          <p:cNvPr id="3" name="2022-08-07 13-16-33">
            <a:hlinkClick r:id="" action="ppaction://media"/>
            <a:extLst>
              <a:ext uri="{FF2B5EF4-FFF2-40B4-BE49-F238E27FC236}">
                <a16:creationId xmlns:a16="http://schemas.microsoft.com/office/drawing/2014/main" id="{9BEAC8BC-FB25-4929-97CF-0DAD77CBB3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6849" y="928402"/>
            <a:ext cx="7378304" cy="4150296"/>
          </a:xfrm>
          <a:prstGeom prst="rect">
            <a:avLst/>
          </a:prstGeom>
        </p:spPr>
      </p:pic>
    </p:spTree>
    <p:extLst>
      <p:ext uri="{BB962C8B-B14F-4D97-AF65-F5344CB8AC3E}">
        <p14:creationId xmlns:p14="http://schemas.microsoft.com/office/powerpoint/2010/main" val="30891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NTDS.DIT Dumping</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995364" y="1339117"/>
            <a:ext cx="10204450" cy="396875"/>
          </a:xfrm>
        </p:spPr>
        <p:txBody>
          <a:bodyPr numCol="1"/>
          <a:lstStyle/>
          <a:p>
            <a:pPr>
              <a:spcAft>
                <a:spcPts val="400"/>
              </a:spcAft>
            </a:pPr>
            <a:r>
              <a:rPr lang="en-US" dirty="0"/>
              <a:t>Using </a:t>
            </a:r>
            <a:r>
              <a:rPr lang="en-US" dirty="0" err="1">
                <a:latin typeface="Arial" panose="020B0604020202020204" pitchFamily="34" charset="0"/>
                <a:cs typeface="Arial" panose="020B0604020202020204" pitchFamily="34" charset="0"/>
              </a:rPr>
              <a:t>ntdsutil</a:t>
            </a:r>
            <a:r>
              <a:rPr lang="en-US" dirty="0">
                <a:cs typeface="Arial" panose="020B0604020202020204" pitchFamily="34" charset="0"/>
              </a:rPr>
              <a:t> in a PowerShell one-liner:</a:t>
            </a:r>
          </a:p>
          <a:p>
            <a:pPr marL="288000" lvl="2" indent="-288000">
              <a:buClr>
                <a:srgbClr val="00338D"/>
              </a:buClr>
            </a:pPr>
            <a:r>
              <a:rPr lang="en-US" sz="1400" dirty="0" err="1"/>
              <a:t>ntdsutil</a:t>
            </a:r>
            <a:r>
              <a:rPr lang="en-US" sz="1400" dirty="0"/>
              <a:t> "ac i </a:t>
            </a:r>
            <a:r>
              <a:rPr lang="en-US" sz="1400" dirty="0" err="1"/>
              <a:t>ntds</a:t>
            </a:r>
            <a:r>
              <a:rPr lang="en-US" sz="1400" dirty="0"/>
              <a:t>" "</a:t>
            </a:r>
            <a:r>
              <a:rPr lang="en-US" sz="1400" dirty="0" err="1"/>
              <a:t>ifm</a:t>
            </a:r>
            <a:r>
              <a:rPr lang="en-US" sz="1400" dirty="0"/>
              <a:t>" "create full c:\users\public\Dump" q </a:t>
            </a:r>
            <a:r>
              <a:rPr lang="en-US" sz="1400" dirty="0" err="1"/>
              <a:t>q</a:t>
            </a:r>
            <a:endParaRPr lang="en-US" sz="1400" dirty="0"/>
          </a:p>
        </p:txBody>
      </p:sp>
      <p:graphicFrame>
        <p:nvGraphicFramePr>
          <p:cNvPr id="2" name="Table 3">
            <a:extLst>
              <a:ext uri="{FF2B5EF4-FFF2-40B4-BE49-F238E27FC236}">
                <a16:creationId xmlns:a16="http://schemas.microsoft.com/office/drawing/2014/main" id="{E3E76333-E8D8-4863-8C20-8EC584D9CDEA}"/>
              </a:ext>
            </a:extLst>
          </p:cNvPr>
          <p:cNvGraphicFramePr>
            <a:graphicFrameLocks noGrp="1"/>
          </p:cNvGraphicFramePr>
          <p:nvPr>
            <p:extLst>
              <p:ext uri="{D42A27DB-BD31-4B8C-83A1-F6EECF244321}">
                <p14:modId xmlns:p14="http://schemas.microsoft.com/office/powerpoint/2010/main" val="623530728"/>
              </p:ext>
            </p:extLst>
          </p:nvPr>
        </p:nvGraphicFramePr>
        <p:xfrm>
          <a:off x="995364" y="1902885"/>
          <a:ext cx="10204450" cy="3974040"/>
        </p:xfrm>
        <a:graphic>
          <a:graphicData uri="http://schemas.openxmlformats.org/drawingml/2006/table">
            <a:tbl>
              <a:tblPr firstRow="1" bandRow="1">
                <a:tableStyleId>{1FECB4D8-DB02-4DC6-A0A2-4F2EBAE1DC90}</a:tableStyleId>
              </a:tblPr>
              <a:tblGrid>
                <a:gridCol w="1558103">
                  <a:extLst>
                    <a:ext uri="{9D8B030D-6E8A-4147-A177-3AD203B41FA5}">
                      <a16:colId xmlns:a16="http://schemas.microsoft.com/office/drawing/2014/main" val="389740613"/>
                    </a:ext>
                  </a:extLst>
                </a:gridCol>
                <a:gridCol w="6101530">
                  <a:extLst>
                    <a:ext uri="{9D8B030D-6E8A-4147-A177-3AD203B41FA5}">
                      <a16:colId xmlns:a16="http://schemas.microsoft.com/office/drawing/2014/main" val="5789530"/>
                    </a:ext>
                  </a:extLst>
                </a:gridCol>
                <a:gridCol w="1050356">
                  <a:extLst>
                    <a:ext uri="{9D8B030D-6E8A-4147-A177-3AD203B41FA5}">
                      <a16:colId xmlns:a16="http://schemas.microsoft.com/office/drawing/2014/main" val="2720765591"/>
                    </a:ext>
                  </a:extLst>
                </a:gridCol>
                <a:gridCol w="1494461">
                  <a:extLst>
                    <a:ext uri="{9D8B030D-6E8A-4147-A177-3AD203B41FA5}">
                      <a16:colId xmlns:a16="http://schemas.microsoft.com/office/drawing/2014/main" val="3089860748"/>
                    </a:ext>
                  </a:extLst>
                </a:gridCol>
              </a:tblGrid>
              <a:tr h="0">
                <a:tc>
                  <a:txBody>
                    <a:bodyPr/>
                    <a:lstStyle/>
                    <a:p>
                      <a:r>
                        <a:rPr lang="en-US" sz="900" dirty="0"/>
                        <a:t>Date/Time (UTC)</a:t>
                      </a:r>
                    </a:p>
                  </a:txBody>
                  <a:tcPr marL="36000" marR="36000" marT="72000" marB="72000">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dirty="0"/>
                        <a:t>Event</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900" dirty="0"/>
                        <a:t>Artifact source</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US" sz="900" dirty="0"/>
                        <a:t>Event ID (if applicable)</a:t>
                      </a:r>
                    </a:p>
                  </a:txBody>
                  <a:tcPr marL="36000" marR="36000" marT="72000" marB="72000">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14325025"/>
                  </a:ext>
                </a:extLst>
              </a:tr>
              <a:tr h="0">
                <a:tc>
                  <a:txBody>
                    <a:bodyPr/>
                    <a:lstStyle/>
                    <a:p>
                      <a:r>
                        <a:rPr lang="en-US" sz="900" dirty="0"/>
                        <a:t>2021-12-12 12:35:54.229</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C:\Windows\System32\wbem\WmiPrvSE.exe spawned C:\Windows\System32\cmd.exe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558649"/>
                  </a:ext>
                </a:extLst>
              </a:tr>
              <a:tr h="0">
                <a:tc>
                  <a:txBody>
                    <a:bodyPr/>
                    <a:lstStyle/>
                    <a:p>
                      <a:r>
                        <a:rPr lang="en-US" sz="900" dirty="0"/>
                        <a:t>2021-12-12 12:36:04.849</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C:\Windows\System32\cmd.exe spawned C:\Windows\System32\WindowsPowerShell\v1.0\powershell.exe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642227"/>
                  </a:ext>
                </a:extLst>
              </a:tr>
              <a:tr h="0">
                <a:tc>
                  <a:txBody>
                    <a:bodyPr/>
                    <a:lstStyle/>
                    <a:p>
                      <a:r>
                        <a:rPr lang="en-US" sz="900" dirty="0"/>
                        <a:t>2021-12-12 12:37:22.624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C:\Windows\System32\WindowsPowerShell\v1.0\powershell.exe spawned C:\Windows\System32\quser.exe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077913"/>
                  </a:ext>
                </a:extLst>
              </a:tr>
              <a:tr h="0">
                <a:tc>
                  <a:txBody>
                    <a:bodyPr/>
                    <a:lstStyle/>
                    <a:p>
                      <a:r>
                        <a:rPr lang="en-US" sz="900" dirty="0"/>
                        <a:t>2021-12-12 12:38:42.842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C:\Windows\System32\WindowsPowerShell\v1.0\powershell.exe spawned C:\Windows\System32\ntdsutil.exe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1299778"/>
                  </a:ext>
                </a:extLst>
              </a:tr>
              <a:tr h="0">
                <a:tc>
                  <a:txBody>
                    <a:bodyPr/>
                    <a:lstStyle/>
                    <a:p>
                      <a:r>
                        <a:rPr lang="en-US" sz="900" dirty="0"/>
                        <a:t>2021-12-12 12:38:44.600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Directories C:\Users\Public\l0gs\Active Directory &amp; C:\Users\Public\l0gs\registry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r>
                        <a:rPr lang="en-US" sz="900" dirty="0" err="1"/>
                        <a:t>UsnJrnl</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8075979"/>
                  </a:ext>
                </a:extLst>
              </a:tr>
              <a:tr h="0">
                <a:tc>
                  <a:txBody>
                    <a:bodyPr/>
                    <a:lstStyle/>
                    <a:p>
                      <a:r>
                        <a:rPr lang="en-US" sz="900" dirty="0"/>
                        <a:t>2021-12-12 12:38:44.662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C:\Windows\System32\services.exe spawned C:\Windows\System32\VSSVC.exe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0215878"/>
                  </a:ext>
                </a:extLst>
              </a:tr>
              <a:tr h="0">
                <a:tc>
                  <a:txBody>
                    <a:bodyPr/>
                    <a:lstStyle/>
                    <a:p>
                      <a:r>
                        <a:rPr lang="en-US" sz="900" dirty="0"/>
                        <a:t>2021-12-12 12:38:52.866</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C:\Users\Public\l0gs\Active Directory\</a:t>
                      </a:r>
                      <a:r>
                        <a:rPr lang="en-US" sz="900" dirty="0" err="1"/>
                        <a:t>ntds.dit</a:t>
                      </a:r>
                      <a:r>
                        <a:rPr lang="en-US" sz="900" dirty="0"/>
                        <a:t>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r>
                        <a:rPr lang="en-US" sz="900" dirty="0" err="1"/>
                        <a:t>UsnJrnl</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5612497"/>
                  </a:ext>
                </a:extLst>
              </a:tr>
              <a:tr h="0">
                <a:tc>
                  <a:txBody>
                    <a:bodyPr/>
                    <a:lstStyle/>
                    <a:p>
                      <a:r>
                        <a:rPr lang="en-US" sz="900" dirty="0"/>
                        <a:t>2021-12-12 12:38:53.381</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“NTDS.DIT” dumped to C:\Users\Public\l0gs\Active Directory</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Application.evtx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325</a:t>
                      </a:r>
                      <a:r>
                        <a:rPr lang="en-US" sz="900" baseline="30000" dirty="0"/>
                        <a:t>1</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3794218"/>
                  </a:ext>
                </a:extLst>
              </a:tr>
              <a:tr h="0">
                <a:tc>
                  <a:txBody>
                    <a:bodyPr/>
                    <a:lstStyle/>
                    <a:p>
                      <a:r>
                        <a:rPr lang="en-US" sz="900" dirty="0"/>
                        <a:t>2021-12-12 12:38:53.382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C:\Users\Public\l0gs\registry\SYSTEM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$MFT</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62794"/>
                  </a:ext>
                </a:extLst>
              </a:tr>
              <a:tr h="0">
                <a:tc>
                  <a:txBody>
                    <a:bodyPr/>
                    <a:lstStyle/>
                    <a:p>
                      <a:r>
                        <a:rPr lang="en-US" sz="900" dirty="0"/>
                        <a:t>2021-12-12 12:39:04.194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C:\Users\Public\l0gs\registry\SECURITY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$MFT</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571316"/>
                  </a:ext>
                </a:extLst>
              </a:tr>
              <a:tr h="0">
                <a:tc>
                  <a:txBody>
                    <a:bodyPr/>
                    <a:lstStyle/>
                    <a:p>
                      <a:r>
                        <a:rPr lang="en-US" sz="900" dirty="0"/>
                        <a:t>2021-12-12 12:39:32.771</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C:\Windows\System32\WindowsPowerShell\v1.0\powershell.exe spawned C:\Windows\System32\ntdsutil.exe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Security.evtx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301413"/>
                  </a:ext>
                </a:extLst>
              </a:tr>
              <a:tr h="0">
                <a:tc>
                  <a:txBody>
                    <a:bodyPr/>
                    <a:lstStyle/>
                    <a:p>
                      <a:r>
                        <a:rPr lang="en-US" sz="900" dirty="0"/>
                        <a:t>2021-12-12 12:40:10.712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File C:\Users\Public\l0gs\Active Directory\</a:t>
                      </a:r>
                      <a:r>
                        <a:rPr lang="en-US" sz="900" dirty="0" err="1"/>
                        <a:t>ntds.dit</a:t>
                      </a:r>
                      <a:r>
                        <a:rPr lang="en-US" sz="900" dirty="0"/>
                        <a:t> deleted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r>
                        <a:rPr lang="en-US" sz="900" dirty="0" err="1"/>
                        <a:t>UsnJrnl</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126500"/>
                  </a:ext>
                </a:extLst>
              </a:tr>
              <a:tr h="0">
                <a:tc>
                  <a:txBody>
                    <a:bodyPr/>
                    <a:lstStyle/>
                    <a:p>
                      <a:r>
                        <a:rPr lang="en-US" sz="900" dirty="0"/>
                        <a:t>2021-12-12 12:40:10.728</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Files C:\Users\Public\l0gs\registry\SYSTEM, C:\Users\Public\l0gs\registry\SECURITY &amp; directory C:\Users\Public\l0gs\registry deleted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a:t>
                      </a:r>
                      <a:r>
                        <a:rPr lang="en-US" sz="900" dirty="0" err="1"/>
                        <a:t>UsnJrnl</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127581"/>
                  </a:ext>
                </a:extLst>
              </a:tr>
              <a:tr h="0">
                <a:tc>
                  <a:txBody>
                    <a:bodyPr/>
                    <a:lstStyle/>
                    <a:p>
                      <a:r>
                        <a:rPr lang="en-US" sz="900" dirty="0"/>
                        <a:t>2021-12-12 12:55:06.000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Directory C:\Users\Public\Dump opened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Shellbags</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310270"/>
                  </a:ext>
                </a:extLst>
              </a:tr>
              <a:tr h="0">
                <a:tc>
                  <a:txBody>
                    <a:bodyPr/>
                    <a:lstStyle/>
                    <a:p>
                      <a:r>
                        <a:rPr lang="en-US" sz="900" dirty="0"/>
                        <a:t>2021-12-12 12:55:12.556</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File “NTDS.DIT” dumped to C:\Users\Public\Dump\Active Directory</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Application.evtx</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900" dirty="0"/>
                        <a:t>325</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632398"/>
                  </a:ext>
                </a:extLst>
              </a:tr>
              <a:tr h="0">
                <a:tc>
                  <a:txBody>
                    <a:bodyPr/>
                    <a:lstStyle/>
                    <a:p>
                      <a:r>
                        <a:rPr lang="en-US" sz="900" dirty="0"/>
                        <a:t>2021-12-12 12:55:51.774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C:\Users\Administrator\Desktop\Dump.lnk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LNK Files</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838395"/>
                  </a:ext>
                </a:extLst>
              </a:tr>
              <a:tr h="0">
                <a:tc>
                  <a:txBody>
                    <a:bodyPr/>
                    <a:lstStyle/>
                    <a:p>
                      <a:r>
                        <a:rPr lang="en-US" sz="900" dirty="0"/>
                        <a:t>2021-12-12 12:56:05.000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a:t>File C:\Users\Administrator\Desktop\Dump.zip opened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dirty="0" err="1"/>
                        <a:t>RecentDocs</a:t>
                      </a: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90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743454"/>
                  </a:ext>
                </a:extLst>
              </a:tr>
            </a:tbl>
          </a:graphicData>
        </a:graphic>
      </p:graphicFrame>
      <p:sp>
        <p:nvSpPr>
          <p:cNvPr id="4" name="TextBox 3">
            <a:extLst>
              <a:ext uri="{FF2B5EF4-FFF2-40B4-BE49-F238E27FC236}">
                <a16:creationId xmlns:a16="http://schemas.microsoft.com/office/drawing/2014/main" id="{D4E14E60-BEE0-47CF-9D09-E2416B5031E0}"/>
              </a:ext>
            </a:extLst>
          </p:cNvPr>
          <p:cNvSpPr txBox="1"/>
          <p:nvPr/>
        </p:nvSpPr>
        <p:spPr>
          <a:xfrm>
            <a:off x="995364" y="5949362"/>
            <a:ext cx="4711542" cy="138499"/>
          </a:xfrm>
          <a:prstGeom prst="rect">
            <a:avLst/>
          </a:prstGeom>
          <a:noFill/>
        </p:spPr>
        <p:txBody>
          <a:bodyPr wrap="square" lIns="0" tIns="0" rIns="0" bIns="0" rtlCol="0">
            <a:spAutoFit/>
          </a:bodyPr>
          <a:lstStyle/>
          <a:p>
            <a:r>
              <a:rPr lang="en-US" sz="900" baseline="30000" dirty="0"/>
              <a:t>1</a:t>
            </a:r>
            <a:r>
              <a:rPr lang="en-US" sz="900" dirty="0"/>
              <a:t> 13Cubed episode: Detecting NTDS.DIT Theft — ESENT Event Logs by Richard Davis</a:t>
            </a:r>
          </a:p>
        </p:txBody>
      </p:sp>
    </p:spTree>
    <p:extLst>
      <p:ext uri="{BB962C8B-B14F-4D97-AF65-F5344CB8AC3E}">
        <p14:creationId xmlns:p14="http://schemas.microsoft.com/office/powerpoint/2010/main" val="1907825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NTDS.DIT Dumping</a:t>
            </a:r>
          </a:p>
        </p:txBody>
      </p:sp>
      <p:graphicFrame>
        <p:nvGraphicFramePr>
          <p:cNvPr id="2" name="Table 3">
            <a:extLst>
              <a:ext uri="{FF2B5EF4-FFF2-40B4-BE49-F238E27FC236}">
                <a16:creationId xmlns:a16="http://schemas.microsoft.com/office/drawing/2014/main" id="{E3E76333-E8D8-4863-8C20-8EC584D9CDEA}"/>
              </a:ext>
            </a:extLst>
          </p:cNvPr>
          <p:cNvGraphicFramePr>
            <a:graphicFrameLocks noGrp="1"/>
          </p:cNvGraphicFramePr>
          <p:nvPr>
            <p:extLst>
              <p:ext uri="{D42A27DB-BD31-4B8C-83A1-F6EECF244321}">
                <p14:modId xmlns:p14="http://schemas.microsoft.com/office/powerpoint/2010/main" val="2441962958"/>
              </p:ext>
            </p:extLst>
          </p:nvPr>
        </p:nvGraphicFramePr>
        <p:xfrm>
          <a:off x="259994" y="936921"/>
          <a:ext cx="11672012" cy="4984157"/>
        </p:xfrm>
        <a:graphic>
          <a:graphicData uri="http://schemas.openxmlformats.org/drawingml/2006/table">
            <a:tbl>
              <a:tblPr firstRow="1" bandRow="1">
                <a:tableStyleId>{1FECB4D8-DB02-4DC6-A0A2-4F2EBAE1DC90}</a:tableStyleId>
              </a:tblPr>
              <a:tblGrid>
                <a:gridCol w="1782183">
                  <a:extLst>
                    <a:ext uri="{9D8B030D-6E8A-4147-A177-3AD203B41FA5}">
                      <a16:colId xmlns:a16="http://schemas.microsoft.com/office/drawing/2014/main" val="389740613"/>
                    </a:ext>
                  </a:extLst>
                </a:gridCol>
                <a:gridCol w="6979027">
                  <a:extLst>
                    <a:ext uri="{9D8B030D-6E8A-4147-A177-3AD203B41FA5}">
                      <a16:colId xmlns:a16="http://schemas.microsoft.com/office/drawing/2014/main" val="5789530"/>
                    </a:ext>
                  </a:extLst>
                </a:gridCol>
                <a:gridCol w="1201414">
                  <a:extLst>
                    <a:ext uri="{9D8B030D-6E8A-4147-A177-3AD203B41FA5}">
                      <a16:colId xmlns:a16="http://schemas.microsoft.com/office/drawing/2014/main" val="2720765591"/>
                    </a:ext>
                  </a:extLst>
                </a:gridCol>
                <a:gridCol w="1709388">
                  <a:extLst>
                    <a:ext uri="{9D8B030D-6E8A-4147-A177-3AD203B41FA5}">
                      <a16:colId xmlns:a16="http://schemas.microsoft.com/office/drawing/2014/main" val="3089860748"/>
                    </a:ext>
                  </a:extLst>
                </a:gridCol>
              </a:tblGrid>
              <a:tr h="352625">
                <a:tc>
                  <a:txBody>
                    <a:bodyPr/>
                    <a:lstStyle/>
                    <a:p>
                      <a:r>
                        <a:rPr lang="en-US" sz="1050" dirty="0"/>
                        <a:t>Date/Time (UTC)</a:t>
                      </a:r>
                    </a:p>
                  </a:txBody>
                  <a:tcPr marL="36000" marR="36000" marT="72000" marB="72000">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050" dirty="0"/>
                        <a:t>Event</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050" dirty="0"/>
                        <a:t>Artifact source</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r"/>
                      <a:r>
                        <a:rPr lang="en-US" sz="1050" dirty="0"/>
                        <a:t>Event ID (if applicable)</a:t>
                      </a:r>
                    </a:p>
                  </a:txBody>
                  <a:tcPr marL="36000" marR="36000" marT="72000" marB="72000">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14325025"/>
                  </a:ext>
                </a:extLst>
              </a:tr>
              <a:tr h="262324">
                <a:tc>
                  <a:txBody>
                    <a:bodyPr/>
                    <a:lstStyle/>
                    <a:p>
                      <a:r>
                        <a:rPr lang="en-US" sz="1050" dirty="0"/>
                        <a:t>2021-12-12 12:35:54.229</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C:\Windows\System32\wbem\WmiPrvSE.exe spawned C:\Windows\System32\cmd.exe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558649"/>
                  </a:ext>
                </a:extLst>
              </a:tr>
              <a:tr h="262324">
                <a:tc>
                  <a:txBody>
                    <a:bodyPr/>
                    <a:lstStyle/>
                    <a:p>
                      <a:r>
                        <a:rPr lang="en-US" sz="1050" dirty="0"/>
                        <a:t>2021-12-12 12:36:04.849</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C:\Windows\System32\cmd.exe spawned C:\Windows\System32\WindowsPowerShell\v1.0\powershell.exe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642227"/>
                  </a:ext>
                </a:extLst>
              </a:tr>
              <a:tr h="262324">
                <a:tc>
                  <a:txBody>
                    <a:bodyPr/>
                    <a:lstStyle/>
                    <a:p>
                      <a:r>
                        <a:rPr lang="en-US" sz="1050" dirty="0"/>
                        <a:t>2021-12-12 12:37:22.624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C:\Windows\System32\WindowsPowerShell\v1.0\powershell.exe spawned C:\Windows\System32\quser.exe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077913"/>
                  </a:ext>
                </a:extLst>
              </a:tr>
              <a:tr h="262324">
                <a:tc>
                  <a:txBody>
                    <a:bodyPr/>
                    <a:lstStyle/>
                    <a:p>
                      <a:r>
                        <a:rPr lang="en-US" sz="1050" dirty="0"/>
                        <a:t>2021-12-12 12:38:42.842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C:\Windows\System32\WindowsPowerShell\v1.0\powershell.exe spawned C:\Windows\System32\ntdsutil.exe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1299778"/>
                  </a:ext>
                </a:extLst>
              </a:tr>
              <a:tr h="262324">
                <a:tc>
                  <a:txBody>
                    <a:bodyPr/>
                    <a:lstStyle/>
                    <a:p>
                      <a:r>
                        <a:rPr lang="en-US" sz="1050" dirty="0"/>
                        <a:t>2021-12-12 12:38:44.600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Directories C:\Users\Public\l0gs\Active Directory &amp; C:\Users\Public\l0gs\registry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a:t>
                      </a:r>
                      <a:r>
                        <a:rPr lang="en-US" sz="1050" dirty="0" err="1"/>
                        <a:t>UsnJrnl</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8075979"/>
                  </a:ext>
                </a:extLst>
              </a:tr>
              <a:tr h="262324">
                <a:tc>
                  <a:txBody>
                    <a:bodyPr/>
                    <a:lstStyle/>
                    <a:p>
                      <a:r>
                        <a:rPr lang="en-US" sz="1050" dirty="0"/>
                        <a:t>2021-12-12 12:38:44.662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C:\Windows\System32\services.exe spawned C:\Windows\System32\VSSVC.exe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0215878"/>
                  </a:ext>
                </a:extLst>
              </a:tr>
              <a:tr h="262324">
                <a:tc>
                  <a:txBody>
                    <a:bodyPr/>
                    <a:lstStyle/>
                    <a:p>
                      <a:r>
                        <a:rPr lang="en-US" sz="1050" dirty="0"/>
                        <a:t>2021-12-12 12:38:52.866</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C:\Users\Public\l0gs\Active Directory\</a:t>
                      </a:r>
                      <a:r>
                        <a:rPr lang="en-US" sz="1050" dirty="0" err="1"/>
                        <a:t>ntds.dit</a:t>
                      </a:r>
                      <a:r>
                        <a:rPr lang="en-US" sz="1050" dirty="0"/>
                        <a:t>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a:t>
                      </a:r>
                      <a:r>
                        <a:rPr lang="en-US" sz="1050" dirty="0" err="1"/>
                        <a:t>UsnJrnl</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5612497"/>
                  </a:ext>
                </a:extLst>
              </a:tr>
              <a:tr h="262324">
                <a:tc>
                  <a:txBody>
                    <a:bodyPr/>
                    <a:lstStyle/>
                    <a:p>
                      <a:r>
                        <a:rPr lang="en-US" sz="1050" dirty="0"/>
                        <a:t>2021-12-12 12:38:53.381</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“NTDS.DIT” dumped to C:\Users\Public\l0gs\Active Directory</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Application.evtx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325</a:t>
                      </a:r>
                      <a:r>
                        <a:rPr lang="en-US" sz="1050" baseline="30000" dirty="0"/>
                        <a:t>1</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3794218"/>
                  </a:ext>
                </a:extLst>
              </a:tr>
              <a:tr h="262324">
                <a:tc>
                  <a:txBody>
                    <a:bodyPr/>
                    <a:lstStyle/>
                    <a:p>
                      <a:r>
                        <a:rPr lang="en-US" sz="1050" dirty="0"/>
                        <a:t>2021-12-12 12:38:53.382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C:\Users\Public\l0gs\registry\SYSTEM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$MFT</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62794"/>
                  </a:ext>
                </a:extLst>
              </a:tr>
              <a:tr h="262324">
                <a:tc>
                  <a:txBody>
                    <a:bodyPr/>
                    <a:lstStyle/>
                    <a:p>
                      <a:r>
                        <a:rPr lang="en-US" sz="1050" dirty="0"/>
                        <a:t>2021-12-12 12:39:04.194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C:\Users\Public\l0gs\registry\SECURITY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$MFT</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571316"/>
                  </a:ext>
                </a:extLst>
              </a:tr>
              <a:tr h="262324">
                <a:tc>
                  <a:txBody>
                    <a:bodyPr/>
                    <a:lstStyle/>
                    <a:p>
                      <a:r>
                        <a:rPr lang="en-US" sz="1050" dirty="0"/>
                        <a:t>2021-12-12 12:39:32.771</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C:\Windows\System32\WindowsPowerShell\v1.0\powershell.exe spawned C:\Windows\System32\ntdsutil.exe</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Security.evtx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4688</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301413"/>
                  </a:ext>
                </a:extLst>
              </a:tr>
              <a:tr h="262324">
                <a:tc>
                  <a:txBody>
                    <a:bodyPr/>
                    <a:lstStyle/>
                    <a:p>
                      <a:r>
                        <a:rPr lang="en-US" sz="1050" dirty="0"/>
                        <a:t>2021-12-12 12:40:10.712</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File C:\Users\Public\l0gs\Active Directory\</a:t>
                      </a:r>
                      <a:r>
                        <a:rPr lang="en-US" sz="1050" dirty="0" err="1"/>
                        <a:t>ntds.dit</a:t>
                      </a:r>
                      <a:r>
                        <a:rPr lang="en-US" sz="1050" dirty="0"/>
                        <a:t> deleted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a:t>
                      </a:r>
                      <a:r>
                        <a:rPr lang="en-US" sz="1050" dirty="0" err="1"/>
                        <a:t>UsnJrnl</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6126500"/>
                  </a:ext>
                </a:extLst>
              </a:tr>
              <a:tr h="434348">
                <a:tc>
                  <a:txBody>
                    <a:bodyPr/>
                    <a:lstStyle/>
                    <a:p>
                      <a:r>
                        <a:rPr lang="en-US" sz="1050" dirty="0"/>
                        <a:t>2021-12-12 12:40:10.728</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Files C:\Users\Public\l0gs\registry\SYSTEM, C:\Users\Public\l0gs\registry\SECURITY &amp; directory C:\Users\Public\l0gs\registry deleted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a:t>
                      </a:r>
                      <a:r>
                        <a:rPr lang="en-US" sz="1050" dirty="0" err="1"/>
                        <a:t>UsnJrnl</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127581"/>
                  </a:ext>
                </a:extLst>
              </a:tr>
              <a:tr h="262324">
                <a:tc>
                  <a:txBody>
                    <a:bodyPr/>
                    <a:lstStyle/>
                    <a:p>
                      <a:r>
                        <a:rPr lang="en-US" sz="1050" dirty="0"/>
                        <a:t>2021-12-12 12:55:06.000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Directory C:\Users\Public\Dump opened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Shellbags</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310270"/>
                  </a:ext>
                </a:extLst>
              </a:tr>
              <a:tr h="262324">
                <a:tc>
                  <a:txBody>
                    <a:bodyPr/>
                    <a:lstStyle/>
                    <a:p>
                      <a:r>
                        <a:rPr lang="en-US" sz="1050" dirty="0"/>
                        <a:t>2021-12-12 12:55:12.556</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File “NTDS.DIT” dumped to C:\Users\Public\Dump\Active Directory</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Application.evtx</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050" dirty="0"/>
                        <a:t>325</a:t>
                      </a:r>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632398"/>
                  </a:ext>
                </a:extLst>
              </a:tr>
              <a:tr h="262324">
                <a:tc>
                  <a:txBody>
                    <a:bodyPr/>
                    <a:lstStyle/>
                    <a:p>
                      <a:r>
                        <a:rPr lang="en-US" sz="1050" dirty="0"/>
                        <a:t>2021-12-12 12:55:51.774</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C:\Users\Administrator\Desktop\Dump.lnk created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LNK Files</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838395"/>
                  </a:ext>
                </a:extLst>
              </a:tr>
              <a:tr h="262324">
                <a:tc>
                  <a:txBody>
                    <a:bodyPr/>
                    <a:lstStyle/>
                    <a:p>
                      <a:r>
                        <a:rPr lang="en-US" sz="1050" dirty="0"/>
                        <a:t>2021-12-12 12:56:05.000</a:t>
                      </a:r>
                    </a:p>
                  </a:txBody>
                  <a:tcPr marL="36000" marR="36000" marT="36000" marB="36000">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a:t>File C:\Users\Administrator\Desktop\Dump.zip opened</a:t>
                      </a:r>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dirty="0" err="1"/>
                        <a:t>RecentDocs</a:t>
                      </a: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sz="1050" dirty="0"/>
                    </a:p>
                  </a:txBody>
                  <a:tcPr marL="36000" marR="36000" marT="36000" marB="36000">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5743454"/>
                  </a:ext>
                </a:extLst>
              </a:tr>
            </a:tbl>
          </a:graphicData>
        </a:graphic>
      </p:graphicFrame>
      <p:sp>
        <p:nvSpPr>
          <p:cNvPr id="4" name="TextBox 3">
            <a:extLst>
              <a:ext uri="{FF2B5EF4-FFF2-40B4-BE49-F238E27FC236}">
                <a16:creationId xmlns:a16="http://schemas.microsoft.com/office/drawing/2014/main" id="{D4E14E60-BEE0-47CF-9D09-E2416B5031E0}"/>
              </a:ext>
            </a:extLst>
          </p:cNvPr>
          <p:cNvSpPr txBox="1"/>
          <p:nvPr/>
        </p:nvSpPr>
        <p:spPr>
          <a:xfrm>
            <a:off x="995364" y="5949362"/>
            <a:ext cx="4711542" cy="138499"/>
          </a:xfrm>
          <a:prstGeom prst="rect">
            <a:avLst/>
          </a:prstGeom>
          <a:noFill/>
        </p:spPr>
        <p:txBody>
          <a:bodyPr wrap="square" lIns="0" tIns="0" rIns="0" bIns="0" rtlCol="0">
            <a:spAutoFit/>
          </a:bodyPr>
          <a:lstStyle/>
          <a:p>
            <a:r>
              <a:rPr lang="en-US" sz="900" baseline="30000" dirty="0"/>
              <a:t>1</a:t>
            </a:r>
            <a:r>
              <a:rPr lang="en-US" sz="900" dirty="0"/>
              <a:t> 13Cubed episode: Detecting NTDS.DIT Theft — ESENT Event Logs by Richard Davis</a:t>
            </a:r>
          </a:p>
        </p:txBody>
      </p:sp>
    </p:spTree>
    <p:extLst>
      <p:ext uri="{BB962C8B-B14F-4D97-AF65-F5344CB8AC3E}">
        <p14:creationId xmlns:p14="http://schemas.microsoft.com/office/powerpoint/2010/main" val="3236229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E2D2-D837-40F0-92AB-825827006F21}"/>
              </a:ext>
            </a:extLst>
          </p:cNvPr>
          <p:cNvSpPr>
            <a:spLocks noGrp="1"/>
          </p:cNvSpPr>
          <p:nvPr>
            <p:ph type="ctrTitle"/>
          </p:nvPr>
        </p:nvSpPr>
        <p:spPr>
          <a:xfrm>
            <a:off x="1289860" y="2398601"/>
            <a:ext cx="5252400" cy="2367199"/>
          </a:xfrm>
        </p:spPr>
        <p:txBody>
          <a:bodyPr/>
          <a:lstStyle/>
          <a:p>
            <a:r>
              <a:rPr lang="en-GB" dirty="0"/>
              <a:t>Anti-forensic </a:t>
            </a:r>
            <a:r>
              <a:rPr lang="en-GB" dirty="0" err="1"/>
              <a:t>behavior</a:t>
            </a:r>
            <a:endParaRPr lang="en-US" dirty="0"/>
          </a:p>
        </p:txBody>
      </p:sp>
      <p:sp>
        <p:nvSpPr>
          <p:cNvPr id="10" name="Text Placeholder 9">
            <a:extLst>
              <a:ext uri="{FF2B5EF4-FFF2-40B4-BE49-F238E27FC236}">
                <a16:creationId xmlns:a16="http://schemas.microsoft.com/office/drawing/2014/main" id="{B38EC2E9-4C74-4F3A-A7F9-0FC7AD46D10A}"/>
              </a:ext>
            </a:extLst>
          </p:cNvPr>
          <p:cNvSpPr>
            <a:spLocks noGrp="1"/>
          </p:cNvSpPr>
          <p:nvPr>
            <p:ph type="body" sz="quarter" idx="13"/>
          </p:nvPr>
        </p:nvSpPr>
        <p:spPr>
          <a:xfrm>
            <a:off x="1289860" y="5308261"/>
            <a:ext cx="5252400" cy="246221"/>
          </a:xfrm>
        </p:spPr>
        <p:txBody>
          <a:bodyPr/>
          <a:lstStyle/>
          <a:p>
            <a:r>
              <a:rPr lang="en-US" dirty="0"/>
              <a:t> </a:t>
            </a:r>
          </a:p>
        </p:txBody>
      </p:sp>
      <p:sp>
        <p:nvSpPr>
          <p:cNvPr id="3" name="Text Placeholder 2">
            <a:extLst>
              <a:ext uri="{FF2B5EF4-FFF2-40B4-BE49-F238E27FC236}">
                <a16:creationId xmlns:a16="http://schemas.microsoft.com/office/drawing/2014/main" id="{117EA0FE-51EB-4DA0-A4E1-0702BD5C3CBE}"/>
              </a:ext>
            </a:extLst>
          </p:cNvPr>
          <p:cNvSpPr>
            <a:spLocks noGrp="1"/>
          </p:cNvSpPr>
          <p:nvPr>
            <p:ph type="body" sz="quarter" idx="14"/>
          </p:nvPr>
        </p:nvSpPr>
        <p:spPr>
          <a:xfrm>
            <a:off x="1289860" y="1140069"/>
            <a:ext cx="1082675" cy="812530"/>
          </a:xfrm>
        </p:spPr>
        <p:txBody>
          <a:bodyPr/>
          <a:lstStyle/>
          <a:p>
            <a:r>
              <a:rPr lang="en-US" dirty="0"/>
              <a:t>04</a:t>
            </a:r>
          </a:p>
        </p:txBody>
      </p:sp>
    </p:spTree>
    <p:extLst>
      <p:ext uri="{BB962C8B-B14F-4D97-AF65-F5344CB8AC3E}">
        <p14:creationId xmlns:p14="http://schemas.microsoft.com/office/powerpoint/2010/main" val="1497772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Anti-forensic behavior — Bypassing Windows Defender</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995363" y="1329690"/>
            <a:ext cx="10204450" cy="246221"/>
          </a:xfrm>
        </p:spPr>
        <p:txBody>
          <a:bodyPr lIns="0" tIns="0" rIns="0" bIns="0" numCol="1">
            <a:noAutofit/>
          </a:bodyPr>
          <a:lstStyle/>
          <a:p>
            <a:pPr marL="288000" indent="-288000">
              <a:buClr>
                <a:schemeClr val="tx2"/>
              </a:buClr>
              <a:buFont typeface="Arial" panose="020B0604020202020204" pitchFamily="34" charset="0"/>
              <a:buChar char="•"/>
            </a:pPr>
            <a:r>
              <a:rPr lang="en-US" sz="1500" b="0" dirty="0">
                <a:solidFill>
                  <a:schemeClr val="tx1"/>
                </a:solidFill>
              </a:rPr>
              <a:t>PowerShell one-liners to disable Windows Defender via Registry</a:t>
            </a:r>
          </a:p>
        </p:txBody>
      </p:sp>
      <p:sp>
        <p:nvSpPr>
          <p:cNvPr id="6" name="TextBox 5">
            <a:extLst>
              <a:ext uri="{FF2B5EF4-FFF2-40B4-BE49-F238E27FC236}">
                <a16:creationId xmlns:a16="http://schemas.microsoft.com/office/drawing/2014/main" id="{B67F6D22-50C7-4F23-A17D-79A8A976675E}"/>
              </a:ext>
            </a:extLst>
          </p:cNvPr>
          <p:cNvSpPr txBox="1">
            <a:spLocks/>
          </p:cNvSpPr>
          <p:nvPr/>
        </p:nvSpPr>
        <p:spPr>
          <a:xfrm>
            <a:off x="995364" y="5815369"/>
            <a:ext cx="10204450" cy="123111"/>
          </a:xfrm>
          <a:prstGeom prst="rect">
            <a:avLst/>
          </a:prstGeom>
          <a:noFill/>
        </p:spPr>
        <p:txBody>
          <a:bodyPr wrap="square" lIns="0" tIns="0" rIns="0" bIns="0">
            <a:noAutofit/>
          </a:bodyPr>
          <a:lstStyle/>
          <a:p>
            <a:r>
              <a:rPr lang="en-US" sz="800" b="0" i="0" dirty="0">
                <a:solidFill>
                  <a:srgbClr val="000000"/>
                </a:solidFill>
                <a:effectLst/>
              </a:rPr>
              <a:t> </a:t>
            </a:r>
            <a:r>
              <a:rPr lang="en-US" sz="800" b="0" i="0" u="none" strike="noStrike" baseline="30000" dirty="0">
                <a:solidFill>
                  <a:srgbClr val="000000"/>
                </a:solidFill>
                <a:effectLst/>
              </a:rPr>
              <a:t>1</a:t>
            </a:r>
            <a:r>
              <a:rPr lang="en-US" sz="800" b="0" i="0" u="none" strike="noStrike" dirty="0">
                <a:solidFill>
                  <a:srgbClr val="000000"/>
                </a:solidFill>
                <a:effectLst/>
              </a:rPr>
              <a:t> https://docs.microsoft.com/en-us/microsoft-365/security/defender-endpoint/troubleshoot-microsoft-defender-antivirus?view=o365-worldwide</a:t>
            </a:r>
            <a:r>
              <a:rPr lang="en-US" sz="800" b="0" i="0" dirty="0">
                <a:solidFill>
                  <a:srgbClr val="000000"/>
                </a:solidFill>
                <a:effectLst/>
              </a:rPr>
              <a:t>​</a:t>
            </a:r>
            <a:endParaRPr lang="en-US" sz="800" dirty="0"/>
          </a:p>
        </p:txBody>
      </p:sp>
      <p:sp>
        <p:nvSpPr>
          <p:cNvPr id="7" name="Text Placeholder 2">
            <a:extLst>
              <a:ext uri="{FF2B5EF4-FFF2-40B4-BE49-F238E27FC236}">
                <a16:creationId xmlns:a16="http://schemas.microsoft.com/office/drawing/2014/main" id="{B5DEF69E-58BB-450C-8C73-105AE9E26D1B}"/>
              </a:ext>
            </a:extLst>
          </p:cNvPr>
          <p:cNvSpPr txBox="1">
            <a:spLocks/>
          </p:cNvSpPr>
          <p:nvPr/>
        </p:nvSpPr>
        <p:spPr>
          <a:xfrm>
            <a:off x="995363" y="1628222"/>
            <a:ext cx="10204450" cy="1923604"/>
          </a:xfrm>
          <a:prstGeom prst="rect">
            <a:avLst/>
          </a:prstGeom>
          <a:noFill/>
        </p:spPr>
        <p:txBody>
          <a:bodyPr vert="horz" lIns="0" tIns="0" rIns="0" bIns="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6000" lvl="2" indent="-288000">
              <a:buClr>
                <a:schemeClr val="tx2"/>
              </a:buClr>
              <a:buFont typeface="Arial" panose="020B0604020202020204" pitchFamily="34" charset="0"/>
              <a:buChar char="-"/>
              <a:defRPr/>
            </a:pPr>
            <a:r>
              <a:rPr lang="en-US" sz="1500" dirty="0">
                <a:solidFill>
                  <a:schemeClr val="tx2"/>
                </a:solidFill>
              </a:rPr>
              <a:t>reg delete "HKLM\Software\Policies\Microsoft\Windows Defender” /f​​</a:t>
            </a:r>
          </a:p>
          <a:p>
            <a:pPr marL="576000" lvl="2" indent="-288000">
              <a:buClr>
                <a:schemeClr val="tx2"/>
              </a:buClr>
              <a:buFont typeface="Arial" panose="020B0604020202020204" pitchFamily="34" charset="0"/>
              <a:buChar char="-"/>
              <a:defRPr/>
            </a:pPr>
            <a:r>
              <a:rPr lang="en-US" sz="1500" dirty="0">
                <a:solidFill>
                  <a:schemeClr val="tx2"/>
                </a:solidFill>
              </a:rPr>
              <a:t>reg add "HKLM\Software\Policies\Microsoft\Windows Defender" /v "</a:t>
            </a:r>
            <a:r>
              <a:rPr lang="en-US" sz="1500" dirty="0" err="1">
                <a:solidFill>
                  <a:schemeClr val="tx2"/>
                </a:solidFill>
              </a:rPr>
              <a:t>DisableAntiSpyware</a:t>
            </a:r>
            <a:r>
              <a:rPr lang="en-US" sz="1500" dirty="0">
                <a:solidFill>
                  <a:schemeClr val="tx2"/>
                </a:solidFill>
              </a:rPr>
              <a:t>" /t REG_DWORD /d "1" /f​</a:t>
            </a:r>
          </a:p>
          <a:p>
            <a:pPr marL="576000" lvl="2" indent="-288000">
              <a:buClr>
                <a:schemeClr val="tx2"/>
              </a:buClr>
              <a:buFont typeface="Arial" panose="020B0604020202020204" pitchFamily="34" charset="0"/>
              <a:buChar char="-"/>
              <a:defRPr/>
            </a:pPr>
            <a:r>
              <a:rPr lang="en-US" sz="1500" dirty="0">
                <a:solidFill>
                  <a:schemeClr val="tx2"/>
                </a:solidFill>
              </a:rPr>
              <a:t>reg add "HKLM\Software\Policies\Microsoft\Windows Defender" /v "</a:t>
            </a:r>
            <a:r>
              <a:rPr lang="en-US" sz="1500" dirty="0" err="1">
                <a:solidFill>
                  <a:schemeClr val="tx2"/>
                </a:solidFill>
              </a:rPr>
              <a:t>DisableAntiVirus</a:t>
            </a:r>
            <a:r>
              <a:rPr lang="en-US" sz="1500" dirty="0">
                <a:solidFill>
                  <a:schemeClr val="tx2"/>
                </a:solidFill>
              </a:rPr>
              <a:t>" /t REG_DWORD /d "1" /f​</a:t>
            </a:r>
          </a:p>
          <a:p>
            <a:pPr marL="576000" lvl="2" indent="-288000">
              <a:buClr>
                <a:schemeClr val="tx2"/>
              </a:buClr>
              <a:buFont typeface="Arial" panose="020B0604020202020204" pitchFamily="34" charset="0"/>
              <a:buChar char="-"/>
              <a:defRPr/>
            </a:pPr>
            <a:r>
              <a:rPr lang="en-US" sz="1500" dirty="0">
                <a:solidFill>
                  <a:schemeClr val="tx2"/>
                </a:solidFill>
              </a:rPr>
              <a:t>reg add "HKLM\Software\Policies\Microsoft\Windows Defender\</a:t>
            </a:r>
            <a:r>
              <a:rPr lang="en-US" sz="1500" dirty="0" err="1">
                <a:solidFill>
                  <a:schemeClr val="tx2"/>
                </a:solidFill>
              </a:rPr>
              <a:t>MpEngine</a:t>
            </a:r>
            <a:r>
              <a:rPr lang="en-US" sz="1500" dirty="0">
                <a:solidFill>
                  <a:schemeClr val="tx2"/>
                </a:solidFill>
              </a:rPr>
              <a:t>" /v "</a:t>
            </a:r>
            <a:r>
              <a:rPr lang="en-US" sz="1500" dirty="0" err="1">
                <a:solidFill>
                  <a:schemeClr val="tx2"/>
                </a:solidFill>
              </a:rPr>
              <a:t>MpEnablePus</a:t>
            </a:r>
            <a:r>
              <a:rPr lang="en-US" sz="1500" dirty="0">
                <a:solidFill>
                  <a:schemeClr val="tx2"/>
                </a:solidFill>
              </a:rPr>
              <a:t>" /t REG_DWORD /d "0" /f​</a:t>
            </a:r>
          </a:p>
          <a:p>
            <a:pPr marL="576000" lvl="2" indent="-288000">
              <a:buClr>
                <a:schemeClr val="tx2"/>
              </a:buClr>
              <a:buFont typeface="Arial" panose="020B0604020202020204" pitchFamily="34" charset="0"/>
              <a:buChar char="-"/>
              <a:defRPr/>
            </a:pPr>
            <a:r>
              <a:rPr lang="en-US" sz="1500" dirty="0">
                <a:solidFill>
                  <a:schemeClr val="tx2"/>
                </a:solidFill>
              </a:rPr>
              <a:t>reg add "HKLM\Software\Policies\Microsoft\Windows Defender\Real-Time Protection" /v "</a:t>
            </a:r>
            <a:r>
              <a:rPr lang="en-US" sz="1500" dirty="0" err="1">
                <a:solidFill>
                  <a:schemeClr val="tx2"/>
                </a:solidFill>
              </a:rPr>
              <a:t>DisableBehaviorMonitoring</a:t>
            </a:r>
            <a:r>
              <a:rPr lang="en-US" sz="1500" dirty="0">
                <a:solidFill>
                  <a:schemeClr val="tx2"/>
                </a:solidFill>
              </a:rPr>
              <a:t>" /t REG_DWORD /d "1" /f​</a:t>
            </a:r>
          </a:p>
        </p:txBody>
      </p:sp>
      <p:sp>
        <p:nvSpPr>
          <p:cNvPr id="12" name="Text Placeholder 2">
            <a:extLst>
              <a:ext uri="{FF2B5EF4-FFF2-40B4-BE49-F238E27FC236}">
                <a16:creationId xmlns:a16="http://schemas.microsoft.com/office/drawing/2014/main" id="{A32926E2-C749-4389-AD51-80BF036E6A5C}"/>
              </a:ext>
            </a:extLst>
          </p:cNvPr>
          <p:cNvSpPr txBox="1">
            <a:spLocks/>
          </p:cNvSpPr>
          <p:nvPr/>
        </p:nvSpPr>
        <p:spPr>
          <a:xfrm>
            <a:off x="995363" y="3679638"/>
            <a:ext cx="10204450" cy="1661993"/>
          </a:xfrm>
          <a:prstGeom prst="rect">
            <a:avLst/>
          </a:prstGeom>
          <a:noFill/>
        </p:spPr>
        <p:txBody>
          <a:bodyPr vert="horz" lIns="0" tIns="0" rIns="91440" bIns="4572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lvl="1" indent="-288000" fontAlgn="base">
              <a:buClr>
                <a:schemeClr val="tx2"/>
              </a:buClr>
              <a:buFont typeface="Arial" panose="020B0604020202020204" pitchFamily="34" charset="0"/>
              <a:buChar char="•"/>
            </a:pPr>
            <a:r>
              <a:rPr lang="en-US" sz="1500" b="0" dirty="0">
                <a:solidFill>
                  <a:schemeClr val="tx1"/>
                </a:solidFill>
              </a:rPr>
              <a:t>Microsoft-Windows-Windows Defender%4Operation.evtx</a:t>
            </a:r>
            <a:r>
              <a:rPr lang="en-US" sz="1500" b="0" baseline="30000" dirty="0">
                <a:solidFill>
                  <a:schemeClr val="tx1"/>
                </a:solidFill>
              </a:rPr>
              <a:t>1</a:t>
            </a:r>
          </a:p>
          <a:p>
            <a:pPr marL="576000" lvl="2" indent="-288000" fontAlgn="base">
              <a:buClr>
                <a:schemeClr val="tx2"/>
              </a:buClr>
              <a:buFont typeface="Arial" panose="020B0604020202020204" pitchFamily="34" charset="0"/>
              <a:buChar char="-"/>
              <a:defRPr/>
            </a:pPr>
            <a:r>
              <a:rPr lang="en-US" sz="1500" dirty="0">
                <a:solidFill>
                  <a:schemeClr val="tx2"/>
                </a:solidFill>
              </a:rPr>
              <a:t>EID 5001 — Microsoft Defender Antivirus real-time protection scanning for malware and other potentially unwanted software was disabled</a:t>
            </a:r>
          </a:p>
          <a:p>
            <a:pPr marL="576000" lvl="2" indent="-288000" fontAlgn="base">
              <a:buClr>
                <a:schemeClr val="tx2"/>
              </a:buClr>
              <a:buFont typeface="Arial" panose="020B0604020202020204" pitchFamily="34" charset="0"/>
              <a:buChar char="-"/>
              <a:defRPr/>
            </a:pPr>
            <a:r>
              <a:rPr lang="en-US" sz="1500" dirty="0">
                <a:solidFill>
                  <a:schemeClr val="tx2"/>
                </a:solidFill>
              </a:rPr>
              <a:t>EID 5010 — Microsoft Defender Antivirus scanning for malware and other potentially unwanted software is disabled</a:t>
            </a:r>
          </a:p>
          <a:p>
            <a:pPr marL="576000" lvl="2" indent="-288000" fontAlgn="base">
              <a:buClr>
                <a:schemeClr val="tx2"/>
              </a:buClr>
              <a:buFont typeface="Arial" panose="020B0604020202020204" pitchFamily="34" charset="0"/>
              <a:buChar char="-"/>
              <a:defRPr/>
            </a:pPr>
            <a:r>
              <a:rPr lang="en-US" sz="1500" dirty="0">
                <a:solidFill>
                  <a:schemeClr val="tx2"/>
                </a:solidFill>
              </a:rPr>
              <a:t>EID 5012 — Microsoft Defender Antivirus scanning for viruses is disabled</a:t>
            </a:r>
          </a:p>
        </p:txBody>
      </p:sp>
    </p:spTree>
    <p:extLst>
      <p:ext uri="{BB962C8B-B14F-4D97-AF65-F5344CB8AC3E}">
        <p14:creationId xmlns:p14="http://schemas.microsoft.com/office/powerpoint/2010/main" val="3236895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background pattern&#10;&#10;Description automatically generated with medium confidence">
            <a:extLst>
              <a:ext uri="{FF2B5EF4-FFF2-40B4-BE49-F238E27FC236}">
                <a16:creationId xmlns:a16="http://schemas.microsoft.com/office/drawing/2014/main" id="{6AE080B4-AC29-4292-8013-31EDD3B87C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10" r="16828"/>
          <a:stretch/>
        </p:blipFill>
        <p:spPr>
          <a:xfrm>
            <a:off x="995363" y="1330325"/>
            <a:ext cx="4131943" cy="4546600"/>
          </a:xfrm>
          <a:prstGeom prst="rect">
            <a:avLst/>
          </a:prstGeom>
        </p:spPr>
      </p:pic>
      <p:sp>
        <p:nvSpPr>
          <p:cNvPr id="6" name="Título 5">
            <a:extLst>
              <a:ext uri="{FF2B5EF4-FFF2-40B4-BE49-F238E27FC236}">
                <a16:creationId xmlns:a16="http://schemas.microsoft.com/office/drawing/2014/main" id="{A60F6FCC-6B94-4B35-8B40-C74C90872B4B}"/>
              </a:ext>
            </a:extLst>
          </p:cNvPr>
          <p:cNvSpPr>
            <a:spLocks noGrp="1"/>
          </p:cNvSpPr>
          <p:nvPr>
            <p:ph type="title"/>
          </p:nvPr>
        </p:nvSpPr>
        <p:spPr>
          <a:xfrm>
            <a:off x="995364" y="431800"/>
            <a:ext cx="10204450" cy="533400"/>
          </a:xfrm>
        </p:spPr>
        <p:txBody>
          <a:bodyPr/>
          <a:lstStyle/>
          <a:p>
            <a:r>
              <a:rPr lang="en-US" dirty="0"/>
              <a:t> </a:t>
            </a:r>
          </a:p>
        </p:txBody>
      </p:sp>
      <p:sp>
        <p:nvSpPr>
          <p:cNvPr id="2" name="TextBox 1">
            <a:extLst>
              <a:ext uri="{FF2B5EF4-FFF2-40B4-BE49-F238E27FC236}">
                <a16:creationId xmlns:a16="http://schemas.microsoft.com/office/drawing/2014/main" id="{B6589117-8888-8E44-A235-1F66D21D7014}"/>
              </a:ext>
            </a:extLst>
          </p:cNvPr>
          <p:cNvSpPr txBox="1"/>
          <p:nvPr/>
        </p:nvSpPr>
        <p:spPr>
          <a:xfrm>
            <a:off x="10329333" y="-931333"/>
            <a:ext cx="0" cy="0"/>
          </a:xfrm>
          <a:prstGeom prst="rect">
            <a:avLst/>
          </a:prstGeom>
          <a:noFill/>
        </p:spPr>
        <p:txBody>
          <a:bodyPr wrap="none" lIns="54610" tIns="54610" rIns="54610" bIns="54610" rtlCol="0">
            <a:noAutofit/>
          </a:bodyPr>
          <a:lstStyle/>
          <a:p>
            <a:pPr>
              <a:spcAft>
                <a:spcPts val="600"/>
              </a:spcAft>
            </a:pPr>
            <a:endParaRPr lang="en-US" sz="1500" dirty="0">
              <a:solidFill>
                <a:schemeClr val="tx2"/>
              </a:solidFill>
            </a:endParaRPr>
          </a:p>
        </p:txBody>
      </p:sp>
      <p:sp>
        <p:nvSpPr>
          <p:cNvPr id="7" name="TextBox 6">
            <a:extLst>
              <a:ext uri="{FF2B5EF4-FFF2-40B4-BE49-F238E27FC236}">
                <a16:creationId xmlns:a16="http://schemas.microsoft.com/office/drawing/2014/main" id="{AF55365A-8763-4BC6-87BA-80F255EBB3C2}"/>
              </a:ext>
            </a:extLst>
          </p:cNvPr>
          <p:cNvSpPr txBox="1"/>
          <p:nvPr/>
        </p:nvSpPr>
        <p:spPr>
          <a:xfrm>
            <a:off x="5696585" y="1330008"/>
            <a:ext cx="1900397" cy="581698"/>
          </a:xfrm>
          <a:prstGeom prst="rect">
            <a:avLst/>
          </a:prstGeom>
          <a:noFill/>
        </p:spPr>
        <p:txBody>
          <a:bodyPr wrap="square" lIns="0" tIns="0" rIns="0" bIns="0" rtlCol="0">
            <a:spAutoFit/>
          </a:bodyPr>
          <a:lstStyle/>
          <a:p>
            <a:pPr algn="l">
              <a:lnSpc>
                <a:spcPct val="70000"/>
              </a:lnSpc>
              <a:spcAft>
                <a:spcPts val="600"/>
              </a:spcAft>
            </a:pPr>
            <a:r>
              <a:rPr lang="en-GB" sz="5400">
                <a:solidFill>
                  <a:schemeClr val="tx2"/>
                </a:solidFill>
                <a:latin typeface="+mj-lt"/>
              </a:rPr>
              <a:t>Contents</a:t>
            </a:r>
          </a:p>
        </p:txBody>
      </p:sp>
      <p:graphicFrame>
        <p:nvGraphicFramePr>
          <p:cNvPr id="9" name="Table 24">
            <a:extLst>
              <a:ext uri="{FF2B5EF4-FFF2-40B4-BE49-F238E27FC236}">
                <a16:creationId xmlns:a16="http://schemas.microsoft.com/office/drawing/2014/main" id="{1F4B92B4-A013-4CBD-9851-59E478DEF104}"/>
              </a:ext>
            </a:extLst>
          </p:cNvPr>
          <p:cNvGraphicFramePr>
            <a:graphicFrameLocks/>
          </p:cNvGraphicFramePr>
          <p:nvPr>
            <p:extLst>
              <p:ext uri="{D42A27DB-BD31-4B8C-83A1-F6EECF244321}">
                <p14:modId xmlns:p14="http://schemas.microsoft.com/office/powerpoint/2010/main" val="2032044258"/>
              </p:ext>
            </p:extLst>
          </p:nvPr>
        </p:nvGraphicFramePr>
        <p:xfrm>
          <a:off x="5696585" y="2649723"/>
          <a:ext cx="5112000" cy="3128256"/>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1857791330"/>
                    </a:ext>
                  </a:extLst>
                </a:gridCol>
                <a:gridCol w="4032000">
                  <a:extLst>
                    <a:ext uri="{9D8B030D-6E8A-4147-A177-3AD203B41FA5}">
                      <a16:colId xmlns:a16="http://schemas.microsoft.com/office/drawing/2014/main" val="620299569"/>
                    </a:ext>
                  </a:extLst>
                </a:gridCol>
                <a:gridCol w="504000">
                  <a:extLst>
                    <a:ext uri="{9D8B030D-6E8A-4147-A177-3AD203B41FA5}">
                      <a16:colId xmlns:a16="http://schemas.microsoft.com/office/drawing/2014/main" val="1172101712"/>
                    </a:ext>
                  </a:extLst>
                </a:gridCol>
              </a:tblGrid>
              <a:tr h="0">
                <a:tc>
                  <a:txBody>
                    <a:bodyPr/>
                    <a:lstStyle/>
                    <a:p>
                      <a:pPr>
                        <a:lnSpc>
                          <a:spcPct val="70000"/>
                        </a:lnSpc>
                      </a:pPr>
                      <a:r>
                        <a:rPr lang="en-GB" sz="3200" b="1" dirty="0">
                          <a:solidFill>
                            <a:srgbClr val="00338D"/>
                          </a:solidFill>
                          <a:latin typeface="+mj-lt"/>
                        </a:rPr>
                        <a:t>01</a:t>
                      </a:r>
                    </a:p>
                  </a:txBody>
                  <a:tcPr marL="0" marR="0" marT="90000" marB="90000" anchor="ctr">
                    <a:lnL w="12700" cmpd="sng">
                      <a:noFill/>
                    </a:lnL>
                    <a:lnR w="12700" cmpd="sng">
                      <a:noFill/>
                    </a:lnR>
                    <a:lnT w="12700" cmpd="sng">
                      <a:noFill/>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About me</a:t>
                      </a:r>
                    </a:p>
                  </a:txBody>
                  <a:tcPr anchor="ctr">
                    <a:lnL w="12700" cmpd="sng">
                      <a:noFill/>
                    </a:lnL>
                    <a:lnR w="12700" cmpd="sng">
                      <a:noFill/>
                    </a:lnR>
                    <a:lnT w="12700" cmpd="sng">
                      <a:noFill/>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b="0" dirty="0">
                          <a:solidFill>
                            <a:schemeClr val="tx2"/>
                          </a:solidFill>
                          <a:latin typeface="+mn-lt"/>
                        </a:rPr>
                        <a:t>3</a:t>
                      </a:r>
                    </a:p>
                  </a:txBody>
                  <a:tcPr anchor="ctr">
                    <a:lnL w="12700" cmpd="sng">
                      <a:noFill/>
                    </a:lnL>
                    <a:lnR w="12700" cmpd="sng">
                      <a:noFill/>
                    </a:lnR>
                    <a:lnT w="12700" cmpd="sng">
                      <a:noFill/>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0">
                <a:tc>
                  <a:txBody>
                    <a:bodyPr/>
                    <a:lstStyle/>
                    <a:p>
                      <a:pPr>
                        <a:lnSpc>
                          <a:spcPct val="70000"/>
                        </a:lnSpc>
                      </a:pPr>
                      <a:r>
                        <a:rPr lang="en-GB" sz="3200" b="1" dirty="0">
                          <a:solidFill>
                            <a:srgbClr val="00338D"/>
                          </a:solidFill>
                          <a:latin typeface="+mj-lt"/>
                        </a:rPr>
                        <a:t>02</a:t>
                      </a:r>
                    </a:p>
                  </a:txBody>
                  <a:tcPr marL="0" marR="0" marT="90000" marB="90000"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W.I.I.F.M &amp; Agenda</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n-lt"/>
                          <a:ea typeface="+mn-ea"/>
                          <a:cs typeface="+mn-cs"/>
                        </a:rPr>
                        <a:t>5</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0">
                <a:tc>
                  <a:txBody>
                    <a:bodyPr/>
                    <a:lstStyle/>
                    <a:p>
                      <a:pPr>
                        <a:lnSpc>
                          <a:spcPct val="70000"/>
                        </a:lnSpc>
                      </a:pPr>
                      <a:r>
                        <a:rPr lang="en-GB" sz="3200" b="1">
                          <a:solidFill>
                            <a:srgbClr val="00338D"/>
                          </a:solidFill>
                          <a:latin typeface="+mj-lt"/>
                        </a:rPr>
                        <a:t>03</a:t>
                      </a:r>
                    </a:p>
                  </a:txBody>
                  <a:tcPr marL="0" marR="0" marT="90000" marB="90000"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Investigation</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n-lt"/>
                          <a:ea typeface="+mn-ea"/>
                          <a:cs typeface="+mn-cs"/>
                        </a:rPr>
                        <a:t>8</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0">
                <a:tc>
                  <a:txBody>
                    <a:bodyPr/>
                    <a:lstStyle/>
                    <a:p>
                      <a:pPr>
                        <a:lnSpc>
                          <a:spcPct val="70000"/>
                        </a:lnSpc>
                      </a:pPr>
                      <a:r>
                        <a:rPr lang="en-GB" sz="3200" b="1" dirty="0">
                          <a:solidFill>
                            <a:srgbClr val="00338D"/>
                          </a:solidFill>
                          <a:latin typeface="+mj-lt"/>
                        </a:rPr>
                        <a:t>04</a:t>
                      </a:r>
                    </a:p>
                  </a:txBody>
                  <a:tcPr marL="0" marR="0" marT="90000" marB="90000"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Summary</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n-lt"/>
                          <a:ea typeface="+mn-ea"/>
                          <a:cs typeface="+mn-cs"/>
                        </a:rPr>
                        <a:t>42</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0">
                <a:tc>
                  <a:txBody>
                    <a:bodyPr/>
                    <a:lstStyle/>
                    <a:p>
                      <a:pPr>
                        <a:lnSpc>
                          <a:spcPct val="70000"/>
                        </a:lnSpc>
                      </a:pPr>
                      <a:r>
                        <a:rPr lang="en-GB" sz="3200" b="1" dirty="0">
                          <a:solidFill>
                            <a:srgbClr val="00338D"/>
                          </a:solidFill>
                          <a:latin typeface="+mj-lt"/>
                        </a:rPr>
                        <a:t>05</a:t>
                      </a:r>
                    </a:p>
                  </a:txBody>
                  <a:tcPr marL="0" marR="0" marT="90000" marB="90000"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Q&amp;A</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n-lt"/>
                          <a:ea typeface="+mn-ea"/>
                          <a:cs typeface="+mn-cs"/>
                        </a:rPr>
                        <a:t>44</a:t>
                      </a:r>
                    </a:p>
                  </a:txBody>
                  <a:tcPr anchor="ctr">
                    <a:lnL w="12700" cmpd="sng">
                      <a:noFill/>
                    </a:lnL>
                    <a:lnR w="12700" cmpd="sng">
                      <a:noFill/>
                    </a:lnR>
                    <a:lnT w="3175" cap="flat" cmpd="sng" algn="ctr">
                      <a:solidFill>
                        <a:srgbClr val="E5E5E5"/>
                      </a:solidFill>
                      <a:prstDash val="solid"/>
                      <a:round/>
                      <a:headEnd type="none" w="med" len="med"/>
                      <a:tailEnd type="none" w="med" len="med"/>
                    </a:lnT>
                    <a:lnB w="3175"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r h="0">
                <a:tc>
                  <a:txBody>
                    <a:bodyPr/>
                    <a:lstStyle/>
                    <a:p>
                      <a:pPr>
                        <a:lnSpc>
                          <a:spcPct val="70000"/>
                        </a:lnSpc>
                      </a:pPr>
                      <a:r>
                        <a:rPr lang="en-GB" sz="3200" b="1" dirty="0">
                          <a:solidFill>
                            <a:srgbClr val="00338D"/>
                          </a:solidFill>
                          <a:latin typeface="+mj-lt"/>
                        </a:rPr>
                        <a:t>06</a:t>
                      </a:r>
                    </a:p>
                  </a:txBody>
                  <a:tcPr marL="0" marR="0" marT="90000" marB="90000" anchor="ctr">
                    <a:lnL w="12700" cmpd="sng">
                      <a:noFill/>
                    </a:lnL>
                    <a:lnR w="12700" cmpd="sng">
                      <a:noFill/>
                    </a:lnR>
                    <a:lnT w="3175" cap="flat" cmpd="sng" algn="ctr">
                      <a:solidFill>
                        <a:srgbClr val="E5E5E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solidFill>
                          <a:effectLst/>
                          <a:uLnTx/>
                          <a:uFillTx/>
                          <a:latin typeface="+mn-lt"/>
                          <a:ea typeface="+mn-ea"/>
                          <a:cs typeface="+mn-cs"/>
                        </a:rPr>
                        <a:t>Thank you</a:t>
                      </a:r>
                    </a:p>
                  </a:txBody>
                  <a:tcPr anchor="ctr">
                    <a:lnL w="12700" cmpd="sng">
                      <a:noFill/>
                    </a:lnL>
                    <a:lnR w="12700" cmpd="sng">
                      <a:noFill/>
                    </a:lnR>
                    <a:lnT w="3175" cap="flat" cmpd="sng" algn="ctr">
                      <a:solidFill>
                        <a:srgbClr val="E5E5E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mn-lt"/>
                          <a:ea typeface="+mn-ea"/>
                          <a:cs typeface="+mn-cs"/>
                        </a:rPr>
                        <a:t>45</a:t>
                      </a:r>
                    </a:p>
                  </a:txBody>
                  <a:tcPr anchor="ctr">
                    <a:lnL w="12700" cmpd="sng">
                      <a:noFill/>
                    </a:lnL>
                    <a:lnR w="12700" cmpd="sng">
                      <a:noFill/>
                    </a:lnR>
                    <a:lnT w="3175" cap="flat" cmpd="sng" algn="ctr">
                      <a:solidFill>
                        <a:srgbClr val="E5E5E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7100306"/>
                  </a:ext>
                </a:extLst>
              </a:tr>
            </a:tbl>
          </a:graphicData>
        </a:graphic>
      </p:graphicFrame>
    </p:spTree>
    <p:extLst>
      <p:ext uri="{BB962C8B-B14F-4D97-AF65-F5344CB8AC3E}">
        <p14:creationId xmlns:p14="http://schemas.microsoft.com/office/powerpoint/2010/main" val="1724382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p:txBody>
          <a:bodyPr/>
          <a:lstStyle/>
          <a:p>
            <a:r>
              <a:rPr lang="en-US" dirty="0"/>
              <a:t>Anti-forensic behavior — Clearing event logs</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995363" y="1329690"/>
            <a:ext cx="10204450" cy="1692771"/>
          </a:xfrm>
        </p:spPr>
        <p:txBody>
          <a:bodyPr lIns="0" tIns="0" rIns="0" bIns="0" numCol="1">
            <a:spAutoFit/>
          </a:bodyPr>
          <a:lstStyle/>
          <a:p>
            <a:pPr marL="288000" indent="-288000">
              <a:buClr>
                <a:schemeClr val="tx2"/>
              </a:buClr>
              <a:buFont typeface="Arial" panose="020B0604020202020204" pitchFamily="34" charset="0"/>
              <a:buChar char="•"/>
            </a:pPr>
            <a:r>
              <a:rPr lang="en-US" sz="1500" b="0" dirty="0">
                <a:solidFill>
                  <a:schemeClr val="tx1"/>
                </a:solidFill>
              </a:rPr>
              <a:t>The attackers leveraged a command technique to cover their tracks</a:t>
            </a:r>
          </a:p>
          <a:p>
            <a:pPr marL="288000" indent="-288000">
              <a:buClr>
                <a:schemeClr val="tx2"/>
              </a:buClr>
              <a:buFont typeface="Arial" panose="020B0604020202020204" pitchFamily="34" charset="0"/>
              <a:buChar char="•"/>
            </a:pPr>
            <a:r>
              <a:rPr lang="en-US" sz="1500" b="0" dirty="0">
                <a:solidFill>
                  <a:schemeClr val="tx1"/>
                </a:solidFill>
              </a:rPr>
              <a:t>We were only able to see the commands entered (below) thanks to a few systems having Sysmon, otherwise, our only evidence would have been an entry in the logs stating they were cleared. </a:t>
            </a:r>
          </a:p>
          <a:p>
            <a:pPr marL="576000" lvl="2" indent="-288000" fontAlgn="base">
              <a:buFont typeface="Arial" panose="020B0604020202020204" pitchFamily="34" charset="0"/>
              <a:buChar char="-"/>
              <a:defRPr/>
            </a:pPr>
            <a:r>
              <a:rPr lang="en-US" sz="1500" dirty="0" err="1">
                <a:solidFill>
                  <a:schemeClr val="tx2"/>
                </a:solidFill>
              </a:rPr>
              <a:t>wevtutil</a:t>
            </a:r>
            <a:r>
              <a:rPr lang="en-US" sz="1500" dirty="0">
                <a:solidFill>
                  <a:schemeClr val="tx2"/>
                </a:solidFill>
              </a:rPr>
              <a:t> cl security</a:t>
            </a:r>
          </a:p>
          <a:p>
            <a:pPr marL="576000" lvl="2" indent="-288000" fontAlgn="base">
              <a:buFont typeface="Arial" panose="020B0604020202020204" pitchFamily="34" charset="0"/>
              <a:buChar char="-"/>
              <a:defRPr/>
            </a:pPr>
            <a:r>
              <a:rPr lang="en-US" sz="1500" dirty="0" err="1">
                <a:solidFill>
                  <a:schemeClr val="tx2"/>
                </a:solidFill>
              </a:rPr>
              <a:t>wevtutil</a:t>
            </a:r>
            <a:r>
              <a:rPr lang="en-US" sz="1500" dirty="0">
                <a:solidFill>
                  <a:schemeClr val="tx2"/>
                </a:solidFill>
              </a:rPr>
              <a:t> cl system</a:t>
            </a:r>
          </a:p>
          <a:p>
            <a:pPr marL="576000" lvl="2" indent="-288000" fontAlgn="base">
              <a:buFont typeface="Arial" panose="020B0604020202020204" pitchFamily="34" charset="0"/>
              <a:buChar char="-"/>
              <a:defRPr/>
            </a:pPr>
            <a:r>
              <a:rPr lang="en-US" sz="1500" dirty="0" err="1">
                <a:solidFill>
                  <a:schemeClr val="tx2"/>
                </a:solidFill>
              </a:rPr>
              <a:t>wevtutil</a:t>
            </a:r>
            <a:r>
              <a:rPr lang="en-US" sz="1500" dirty="0">
                <a:solidFill>
                  <a:schemeClr val="tx2"/>
                </a:solidFill>
              </a:rPr>
              <a:t> cl application</a:t>
            </a:r>
          </a:p>
        </p:txBody>
      </p:sp>
    </p:spTree>
    <p:extLst>
      <p:ext uri="{BB962C8B-B14F-4D97-AF65-F5344CB8AC3E}">
        <p14:creationId xmlns:p14="http://schemas.microsoft.com/office/powerpoint/2010/main" val="105652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B87B-6508-42FE-939C-217991157D10}"/>
              </a:ext>
            </a:extLst>
          </p:cNvPr>
          <p:cNvSpPr>
            <a:spLocks noGrp="1"/>
          </p:cNvSpPr>
          <p:nvPr>
            <p:ph type="ctrTitle"/>
          </p:nvPr>
        </p:nvSpPr>
        <p:spPr>
          <a:xfrm>
            <a:off x="1289860" y="2398601"/>
            <a:ext cx="5252400" cy="2367199"/>
          </a:xfrm>
        </p:spPr>
        <p:txBody>
          <a:bodyPr/>
          <a:lstStyle/>
          <a:p>
            <a:r>
              <a:rPr lang="en-GB" dirty="0"/>
              <a:t>Data exfiltration analysis</a:t>
            </a:r>
            <a:endParaRPr lang="en-US" dirty="0"/>
          </a:p>
        </p:txBody>
      </p:sp>
      <p:sp>
        <p:nvSpPr>
          <p:cNvPr id="4" name="Text Placeholder 1">
            <a:extLst>
              <a:ext uri="{FF2B5EF4-FFF2-40B4-BE49-F238E27FC236}">
                <a16:creationId xmlns:a16="http://schemas.microsoft.com/office/drawing/2014/main" id="{09872BBD-5C48-447E-AEB0-71CC5D3BA49E}"/>
              </a:ext>
            </a:extLst>
          </p:cNvPr>
          <p:cNvSpPr>
            <a:spLocks noGrp="1"/>
          </p:cNvSpPr>
          <p:nvPr>
            <p:ph type="body" sz="quarter" idx="13"/>
          </p:nvPr>
        </p:nvSpPr>
        <p:spPr>
          <a:xfrm>
            <a:off x="1290638" y="5308442"/>
            <a:ext cx="5251450" cy="246221"/>
          </a:xfrm>
        </p:spPr>
        <p:txBody>
          <a:bodyPr/>
          <a:lstStyle/>
          <a:p>
            <a:pPr lvl="0"/>
            <a:r>
              <a:rPr lang="en-US" dirty="0"/>
              <a:t> </a:t>
            </a:r>
          </a:p>
        </p:txBody>
      </p:sp>
      <p:sp>
        <p:nvSpPr>
          <p:cNvPr id="3" name="Text Placeholder 2">
            <a:extLst>
              <a:ext uri="{FF2B5EF4-FFF2-40B4-BE49-F238E27FC236}">
                <a16:creationId xmlns:a16="http://schemas.microsoft.com/office/drawing/2014/main" id="{AC9E774F-4AAB-440F-80B9-06D02234D7C4}"/>
              </a:ext>
            </a:extLst>
          </p:cNvPr>
          <p:cNvSpPr>
            <a:spLocks noGrp="1"/>
          </p:cNvSpPr>
          <p:nvPr>
            <p:ph type="body" sz="quarter" idx="14"/>
          </p:nvPr>
        </p:nvSpPr>
        <p:spPr>
          <a:xfrm>
            <a:off x="1289860" y="1140069"/>
            <a:ext cx="1082675" cy="812530"/>
          </a:xfrm>
        </p:spPr>
        <p:txBody>
          <a:bodyPr/>
          <a:lstStyle/>
          <a:p>
            <a:r>
              <a:rPr lang="en-US" dirty="0"/>
              <a:t>05</a:t>
            </a:r>
          </a:p>
        </p:txBody>
      </p:sp>
    </p:spTree>
    <p:extLst>
      <p:ext uri="{BB962C8B-B14F-4D97-AF65-F5344CB8AC3E}">
        <p14:creationId xmlns:p14="http://schemas.microsoft.com/office/powerpoint/2010/main" val="239015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holding a computer and looking at the camera&#10;&#10;Description automatically generated with low confidence">
            <a:extLst>
              <a:ext uri="{FF2B5EF4-FFF2-40B4-BE49-F238E27FC236}">
                <a16:creationId xmlns:a16="http://schemas.microsoft.com/office/drawing/2014/main" id="{F934A237-2D1E-48A4-B6F8-700EBC70664E}"/>
              </a:ext>
            </a:extLst>
          </p:cNvPr>
          <p:cNvPicPr>
            <a:picLocks/>
          </p:cNvPicPr>
          <p:nvPr/>
        </p:nvPicPr>
        <p:blipFill rotWithShape="1">
          <a:blip r:embed="rId2" cstate="print">
            <a:extLst>
              <a:ext uri="{28A0092B-C50C-407E-A947-70E740481C1C}">
                <a14:useLocalDpi xmlns:a14="http://schemas.microsoft.com/office/drawing/2010/main"/>
              </a:ext>
            </a:extLst>
          </a:blip>
          <a:srcRect l="16157"/>
          <a:stretch/>
        </p:blipFill>
        <p:spPr>
          <a:xfrm>
            <a:off x="995364" y="1330325"/>
            <a:ext cx="5703214" cy="4534816"/>
          </a:xfrm>
          <a:prstGeom prst="rect">
            <a:avLst/>
          </a:prstGeom>
        </p:spPr>
      </p:pic>
      <p:sp>
        <p:nvSpPr>
          <p:cNvPr id="3" name="Title 2">
            <a:extLst>
              <a:ext uri="{FF2B5EF4-FFF2-40B4-BE49-F238E27FC236}">
                <a16:creationId xmlns:a16="http://schemas.microsoft.com/office/drawing/2014/main" id="{86BBAF6A-7CB2-4A40-BAE8-6E87B360E9F7}"/>
              </a:ext>
            </a:extLst>
          </p:cNvPr>
          <p:cNvSpPr>
            <a:spLocks noGrp="1"/>
          </p:cNvSpPr>
          <p:nvPr>
            <p:ph type="title"/>
          </p:nvPr>
        </p:nvSpPr>
        <p:spPr>
          <a:xfrm>
            <a:off x="995364" y="431800"/>
            <a:ext cx="10204450" cy="533400"/>
          </a:xfrm>
        </p:spPr>
        <p:txBody>
          <a:bodyPr/>
          <a:lstStyle/>
          <a:p>
            <a:r>
              <a:rPr lang="en-US" dirty="0"/>
              <a:t>Let’s talk exfiltration</a:t>
            </a:r>
          </a:p>
        </p:txBody>
      </p:sp>
      <p:sp>
        <p:nvSpPr>
          <p:cNvPr id="10" name="Text Placeholder 1">
            <a:extLst>
              <a:ext uri="{FF2B5EF4-FFF2-40B4-BE49-F238E27FC236}">
                <a16:creationId xmlns:a16="http://schemas.microsoft.com/office/drawing/2014/main" id="{A53B30BA-AB6F-4D0B-AD9B-7D6F33123761}"/>
              </a:ext>
            </a:extLst>
          </p:cNvPr>
          <p:cNvSpPr txBox="1">
            <a:spLocks/>
          </p:cNvSpPr>
          <p:nvPr/>
        </p:nvSpPr>
        <p:spPr>
          <a:xfrm>
            <a:off x="4963886" y="1330325"/>
            <a:ext cx="6235927" cy="4534816"/>
          </a:xfrm>
          <a:prstGeom prst="rect">
            <a:avLst/>
          </a:prstGeom>
          <a:solidFill>
            <a:srgbClr val="ACEAFF"/>
          </a:solidFill>
        </p:spPr>
        <p:txBody>
          <a:bodyPr vert="horz" wrap="square" lIns="72000" tIns="72000" rIns="72000" bIns="72000" numCol="1" rtlCol="0" anchor="ctr"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8000" indent="-288000">
              <a:buClr>
                <a:schemeClr val="tx2"/>
              </a:buClr>
              <a:buFont typeface="Arial" panose="020B0604020202020204" pitchFamily="34" charset="0"/>
              <a:buChar char="•"/>
            </a:pPr>
            <a:r>
              <a:rPr lang="en-US" b="0" dirty="0">
                <a:solidFill>
                  <a:schemeClr val="tx1"/>
                </a:solidFill>
              </a:rPr>
              <a:t>One of the most important topics when we perform investigations is exfiltration…</a:t>
            </a:r>
          </a:p>
          <a:p>
            <a:pPr marL="576000" lvl="2" indent="-288000" fontAlgn="base">
              <a:buFont typeface="Arial" panose="020B0604020202020204" pitchFamily="34" charset="0"/>
              <a:buChar char="-"/>
              <a:defRPr/>
            </a:pPr>
            <a:r>
              <a:rPr lang="en-US" dirty="0"/>
              <a:t>Did exfiltration occur? Is there proof (without engaging the threat actor/negotiating)</a:t>
            </a:r>
          </a:p>
          <a:p>
            <a:pPr marL="576000" lvl="2" indent="-288000" fontAlgn="base">
              <a:buFont typeface="Arial" panose="020B0604020202020204" pitchFamily="34" charset="0"/>
              <a:buChar char="-"/>
              <a:defRPr/>
            </a:pPr>
            <a:r>
              <a:rPr lang="en-US" dirty="0"/>
              <a:t>What was taken? Is there proof (again, without engaging the threat actor/negotiating)</a:t>
            </a:r>
          </a:p>
          <a:p>
            <a:pPr marL="288000" indent="-288000">
              <a:buClr>
                <a:schemeClr val="tx2"/>
              </a:buClr>
              <a:buFont typeface="Arial" panose="020B0604020202020204" pitchFamily="34" charset="0"/>
              <a:buChar char="•"/>
            </a:pPr>
            <a:r>
              <a:rPr lang="en-US" b="0" dirty="0">
                <a:solidFill>
                  <a:schemeClr val="tx1"/>
                </a:solidFill>
              </a:rPr>
              <a:t>If we have proof, what’s next?</a:t>
            </a:r>
          </a:p>
          <a:p>
            <a:pPr marL="576000" lvl="2" indent="-288000" fontAlgn="base">
              <a:buFont typeface="Arial" panose="020B0604020202020204" pitchFamily="34" charset="0"/>
              <a:buChar char="-"/>
              <a:defRPr/>
            </a:pPr>
            <a:r>
              <a:rPr lang="en-US" dirty="0"/>
              <a:t>Inform outside counsel</a:t>
            </a:r>
          </a:p>
          <a:p>
            <a:pPr marL="576000" lvl="2" indent="-288000" fontAlgn="base">
              <a:buFont typeface="Arial" panose="020B0604020202020204" pitchFamily="34" charset="0"/>
              <a:buChar char="-"/>
              <a:defRPr/>
            </a:pPr>
            <a:r>
              <a:rPr lang="en-US" dirty="0"/>
              <a:t>If one exists, check the leak site</a:t>
            </a:r>
          </a:p>
          <a:p>
            <a:pPr marL="864000" indent="-288000">
              <a:buClr>
                <a:schemeClr val="tx2"/>
              </a:buClr>
              <a:buFont typeface="Arial" panose="020B0604020202020204" pitchFamily="34" charset="0"/>
              <a:buChar char="•"/>
            </a:pPr>
            <a:r>
              <a:rPr lang="en-US" b="0" dirty="0">
                <a:solidFill>
                  <a:schemeClr val="tx1"/>
                </a:solidFill>
              </a:rPr>
              <a:t>Sometimes, as in this case, the data on the leak site was not 100% of what we know was exfiltrated</a:t>
            </a:r>
          </a:p>
          <a:p>
            <a:pPr marL="576000" lvl="2" indent="-288000" fontAlgn="base">
              <a:buFont typeface="Arial" panose="020B0604020202020204" pitchFamily="34" charset="0"/>
              <a:buChar char="-"/>
              <a:defRPr/>
            </a:pPr>
            <a:r>
              <a:rPr lang="en-US" dirty="0"/>
              <a:t>Perform additional analysis to determine the common questions; what? when? where? how?</a:t>
            </a:r>
          </a:p>
          <a:p>
            <a:pPr>
              <a:buClr>
                <a:schemeClr val="tx2"/>
              </a:buClr>
            </a:pPr>
            <a:r>
              <a:rPr lang="en-US" b="0" dirty="0">
                <a:solidFill>
                  <a:schemeClr val="tx1"/>
                </a:solidFill>
              </a:rPr>
              <a:t>Lucky for us, the threat actor made this very easy…</a:t>
            </a:r>
          </a:p>
        </p:txBody>
      </p:sp>
    </p:spTree>
    <p:extLst>
      <p:ext uri="{BB962C8B-B14F-4D97-AF65-F5344CB8AC3E}">
        <p14:creationId xmlns:p14="http://schemas.microsoft.com/office/powerpoint/2010/main" val="170142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PowerShell script analysis</a:t>
            </a:r>
          </a:p>
        </p:txBody>
      </p:sp>
      <p:pic>
        <p:nvPicPr>
          <p:cNvPr id="1026" name="Picture 2">
            <a:extLst>
              <a:ext uri="{FF2B5EF4-FFF2-40B4-BE49-F238E27FC236}">
                <a16:creationId xmlns:a16="http://schemas.microsoft.com/office/drawing/2014/main" id="{F5E699E2-170F-4217-A158-01DECEA89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176" y="1339117"/>
            <a:ext cx="5776637" cy="453780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0B40E671-8D8E-4C00-B218-6650041424F8}"/>
              </a:ext>
            </a:extLst>
          </p:cNvPr>
          <p:cNvSpPr txBox="1">
            <a:spLocks noChangeAspect="1"/>
          </p:cNvSpPr>
          <p:nvPr/>
        </p:nvSpPr>
        <p:spPr>
          <a:xfrm>
            <a:off x="995364" y="1339117"/>
            <a:ext cx="4302349" cy="4537808"/>
          </a:xfrm>
          <a:prstGeom prst="rect">
            <a:avLst/>
          </a:prstGeom>
          <a:ln w="12700">
            <a:solidFill>
              <a:schemeClr val="accent1"/>
            </a:solidFill>
          </a:ln>
        </p:spPr>
        <p:txBody>
          <a:bodyPr vert="horz" lIns="90000" tIns="90000" rIns="90000" bIns="90000" numCol="1" rtlCol="0" anchor="t"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800" dirty="0"/>
              <a:t>The first 34 lines are shown:</a:t>
            </a:r>
          </a:p>
          <a:p>
            <a:pPr marL="288000" lvl="2" indent="-288000"/>
            <a:r>
              <a:rPr lang="en-US" dirty="0"/>
              <a:t>Attackers hardcoded an IP; 5[.]2.73.253</a:t>
            </a:r>
          </a:p>
          <a:p>
            <a:pPr marL="576000" lvl="3" indent="-288000"/>
            <a:r>
              <a:rPr lang="en-US" dirty="0"/>
              <a:t>Used an ID and a token (Harry &amp; Potter) as an argument for uploading</a:t>
            </a:r>
          </a:p>
          <a:p>
            <a:pPr marL="288000" lvl="2" indent="-288000"/>
            <a:r>
              <a:rPr lang="en-US" dirty="0"/>
              <a:t>Attackers replaced Windows UNC pathing in favor of Linux pathing and split on colons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23638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5E699E2-170F-4217-A158-01DECEA894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33725" y="4473"/>
            <a:ext cx="8724550" cy="6853527"/>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D13264E-6839-4C4D-B129-0BF85D99389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65298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PowerShell script analysis (continued)</a:t>
            </a:r>
          </a:p>
        </p:txBody>
      </p:sp>
      <p:sp>
        <p:nvSpPr>
          <p:cNvPr id="10" name="Text Placeholder 2">
            <a:extLst>
              <a:ext uri="{FF2B5EF4-FFF2-40B4-BE49-F238E27FC236}">
                <a16:creationId xmlns:a16="http://schemas.microsoft.com/office/drawing/2014/main" id="{436670D1-27BE-4BFE-82BA-221D3B030BD4}"/>
              </a:ext>
            </a:extLst>
          </p:cNvPr>
          <p:cNvSpPr>
            <a:spLocks noGrp="1" noChangeAspect="1"/>
          </p:cNvSpPr>
          <p:nvPr>
            <p:ph type="body" sz="quarter" idx="4294967295"/>
          </p:nvPr>
        </p:nvSpPr>
        <p:spPr>
          <a:xfrm>
            <a:off x="995364" y="1339117"/>
            <a:ext cx="3960000" cy="4537808"/>
          </a:xfrm>
          <a:ln w="12700">
            <a:solidFill>
              <a:schemeClr val="accent1"/>
            </a:solidFill>
          </a:ln>
        </p:spPr>
        <p:txBody>
          <a:bodyPr lIns="90011" tIns="90011" rIns="90011" bIns="90011" numCol="1"/>
          <a:lstStyle/>
          <a:p>
            <a:r>
              <a:rPr lang="en-US" dirty="0">
                <a:solidFill>
                  <a:schemeClr val="tx2"/>
                </a:solidFill>
              </a:rPr>
              <a:t>The list on the right is a subset of the file names the attackers were looking for on every system this script was executed on</a:t>
            </a:r>
          </a:p>
          <a:p>
            <a:pPr marL="288000" lvl="2" indent="-288000"/>
            <a:r>
              <a:rPr lang="en-US" dirty="0"/>
              <a:t>Looked for blackmail and/or sensitive information on victims</a:t>
            </a:r>
          </a:p>
          <a:p>
            <a:pPr marL="288000" lvl="2" indent="-288000"/>
            <a:r>
              <a:rPr lang="en-US" dirty="0"/>
              <a:t>Most keywords were in English, some were in Spanish (e.g., Human Resources vs. </a:t>
            </a:r>
            <a:r>
              <a:rPr lang="en-US" dirty="0" err="1"/>
              <a:t>Recursos</a:t>
            </a:r>
            <a:r>
              <a:rPr lang="en-US" dirty="0"/>
              <a:t> Humanos)</a:t>
            </a:r>
          </a:p>
        </p:txBody>
      </p:sp>
      <p:grpSp>
        <p:nvGrpSpPr>
          <p:cNvPr id="3" name="Group 2">
            <a:extLst>
              <a:ext uri="{FF2B5EF4-FFF2-40B4-BE49-F238E27FC236}">
                <a16:creationId xmlns:a16="http://schemas.microsoft.com/office/drawing/2014/main" id="{3E711613-CB82-4EDF-B2B4-6F19730283F4}"/>
              </a:ext>
            </a:extLst>
          </p:cNvPr>
          <p:cNvGrpSpPr/>
          <p:nvPr/>
        </p:nvGrpSpPr>
        <p:grpSpPr>
          <a:xfrm>
            <a:off x="6881773" y="1339117"/>
            <a:ext cx="4318040" cy="4537808"/>
            <a:chOff x="5027373" y="1339117"/>
            <a:chExt cx="4318040" cy="4537808"/>
          </a:xfrm>
        </p:grpSpPr>
        <p:pic>
          <p:nvPicPr>
            <p:cNvPr id="2050" name="Picture 2">
              <a:extLst>
                <a:ext uri="{FF2B5EF4-FFF2-40B4-BE49-F238E27FC236}">
                  <a16:creationId xmlns:a16="http://schemas.microsoft.com/office/drawing/2014/main" id="{0470443D-5DA2-4B5C-A3D7-5D12BEBB45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7373" y="1339117"/>
              <a:ext cx="1203626" cy="4537808"/>
            </a:xfrm>
            <a:prstGeom prst="rect">
              <a:avLst/>
            </a:prstGeom>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B77075D-82C2-4988-98F5-CD0208852F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3008" y="1339117"/>
              <a:ext cx="1148287" cy="4537808"/>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3F34613-BB02-41FB-A322-6F4D8EA05F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23304" y="1339117"/>
              <a:ext cx="899261" cy="4537808"/>
            </a:xfrm>
            <a:prstGeom prst="rect">
              <a:avLst/>
            </a:prstGeom>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2B2669AC-BDF5-4B31-8710-4DD57BFA2B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94574" y="1339117"/>
              <a:ext cx="850839" cy="4537808"/>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198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B2AD11-CAFD-4EE2-88A2-8BA6F31485E4}"/>
              </a:ext>
            </a:extLst>
          </p:cNvPr>
          <p:cNvGrpSpPr/>
          <p:nvPr/>
        </p:nvGrpSpPr>
        <p:grpSpPr>
          <a:xfrm>
            <a:off x="3353057" y="431800"/>
            <a:ext cx="5485887" cy="5710238"/>
            <a:chOff x="1003301" y="431800"/>
            <a:chExt cx="5485887" cy="5710238"/>
          </a:xfrm>
        </p:grpSpPr>
        <p:pic>
          <p:nvPicPr>
            <p:cNvPr id="2050" name="Picture 2">
              <a:extLst>
                <a:ext uri="{FF2B5EF4-FFF2-40B4-BE49-F238E27FC236}">
                  <a16:creationId xmlns:a16="http://schemas.microsoft.com/office/drawing/2014/main" id="{0470443D-5DA2-4B5C-A3D7-5D12BEBB4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1" y="431800"/>
              <a:ext cx="1514606" cy="571023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B77075D-82C2-4988-98F5-CD0208852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921" y="431800"/>
              <a:ext cx="1444969" cy="57102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3F34613-BB02-41FB-A322-6F4D8EA05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903" y="431800"/>
              <a:ext cx="1131602" cy="571023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2B2669AC-BDF5-4B31-8710-4DD57BFA2B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8518" y="431800"/>
              <a:ext cx="1070670" cy="57102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290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Data exfil analysis</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995363" y="1329690"/>
            <a:ext cx="10806112" cy="1138773"/>
          </a:xfrm>
        </p:spPr>
        <p:txBody>
          <a:bodyPr lIns="0" tIns="0" rIns="0" bIns="0" numCol="1">
            <a:spAutoFit/>
          </a:bodyPr>
          <a:lstStyle/>
          <a:p>
            <a:pPr marL="288000" indent="-288000">
              <a:buClr>
                <a:schemeClr val="tx2"/>
              </a:buClr>
              <a:buFont typeface="Arial" panose="020B0604020202020204" pitchFamily="34" charset="0"/>
              <a:buChar char="•"/>
            </a:pPr>
            <a:r>
              <a:rPr lang="en-US" b="0" dirty="0">
                <a:solidFill>
                  <a:schemeClr val="tx1"/>
                </a:solidFill>
              </a:rPr>
              <a:t>The following two slides list the systems identified through the available Palo Alto firewall logs.</a:t>
            </a:r>
          </a:p>
          <a:p>
            <a:pPr marL="576000" lvl="2" indent="-288000">
              <a:buFont typeface="Arial" panose="020B0604020202020204" pitchFamily="34" charset="0"/>
              <a:buChar char="-"/>
            </a:pPr>
            <a:r>
              <a:rPr lang="en-US" dirty="0"/>
              <a:t>The identification occurred as a result of looking for any connections to the IP found within the attacker’s PowerShell script.</a:t>
            </a:r>
          </a:p>
          <a:p>
            <a:pPr marL="864000" lvl="3" indent="-288000">
              <a:buFont typeface="Arial" panose="020B0604020202020204" pitchFamily="34" charset="0"/>
              <a:buChar char="•"/>
            </a:pPr>
            <a:r>
              <a:rPr lang="en-US" dirty="0"/>
              <a:t>The results are </a:t>
            </a:r>
            <a:r>
              <a:rPr lang="en-US" b="1" u="sng" dirty="0">
                <a:solidFill>
                  <a:schemeClr val="tx2"/>
                </a:solidFill>
              </a:rPr>
              <a:t>all successful </a:t>
            </a:r>
            <a:r>
              <a:rPr lang="en-US" dirty="0"/>
              <a:t>connections to the attacker’s IP.</a:t>
            </a:r>
          </a:p>
        </p:txBody>
      </p:sp>
      <p:sp>
        <p:nvSpPr>
          <p:cNvPr id="9" name="Rectangle 2">
            <a:extLst>
              <a:ext uri="{FF2B5EF4-FFF2-40B4-BE49-F238E27FC236}">
                <a16:creationId xmlns:a16="http://schemas.microsoft.com/office/drawing/2014/main" id="{E122C0CC-8C1E-4ECB-B0A7-1F359768ACB1}"/>
              </a:ext>
            </a:extLst>
          </p:cNvPr>
          <p:cNvSpPr>
            <a:spLocks noChangeArrowheads="1"/>
          </p:cNvSpPr>
          <p:nvPr/>
        </p:nvSpPr>
        <p:spPr bwMode="auto">
          <a:xfrm>
            <a:off x="3725863" y="838885"/>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Placeholder 2">
            <a:extLst>
              <a:ext uri="{FF2B5EF4-FFF2-40B4-BE49-F238E27FC236}">
                <a16:creationId xmlns:a16="http://schemas.microsoft.com/office/drawing/2014/main" id="{3F5042B2-41A8-4D52-8AC9-293A27EB1E82}"/>
              </a:ext>
            </a:extLst>
          </p:cNvPr>
          <p:cNvSpPr txBox="1">
            <a:spLocks/>
          </p:cNvSpPr>
          <p:nvPr/>
        </p:nvSpPr>
        <p:spPr>
          <a:xfrm>
            <a:off x="995363" y="2644531"/>
            <a:ext cx="10204451" cy="630932"/>
          </a:xfrm>
          <a:prstGeom prst="rect">
            <a:avLst/>
          </a:prstGeom>
          <a:noFill/>
        </p:spPr>
        <p:txBody>
          <a:bodyPr vert="horz" lIns="0" tIns="0" rIns="91440" bIns="45720" numCol="1" spcCol="182880" rtlCol="0">
            <a:no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000" indent="-288000">
              <a:lnSpc>
                <a:spcPct val="100000"/>
              </a:lnSpc>
              <a:buClr>
                <a:schemeClr val="tx2"/>
              </a:buClr>
              <a:buFont typeface="Arial" panose="020B0604020202020204" pitchFamily="34" charset="0"/>
              <a:buChar char="•"/>
            </a:pPr>
            <a:r>
              <a:rPr lang="en-US" sz="1600" dirty="0"/>
              <a:t>Palo Alto firewall query:</a:t>
            </a:r>
          </a:p>
          <a:p>
            <a:pPr>
              <a:lnSpc>
                <a:spcPct val="100000"/>
              </a:lnSpc>
            </a:pPr>
            <a:r>
              <a:rPr lang="en-US" sz="1600" dirty="0">
                <a:solidFill>
                  <a:schemeClr val="tx2"/>
                </a:solidFill>
              </a:rPr>
              <a:t>((</a:t>
            </a:r>
            <a:r>
              <a:rPr lang="en-US" sz="1600" dirty="0" err="1">
                <a:solidFill>
                  <a:schemeClr val="tx2"/>
                </a:solidFill>
              </a:rPr>
              <a:t>receive_time</a:t>
            </a:r>
            <a:r>
              <a:rPr lang="en-US" sz="1600" dirty="0">
                <a:solidFill>
                  <a:schemeClr val="tx2"/>
                </a:solidFill>
              </a:rPr>
              <a:t> </a:t>
            </a:r>
            <a:r>
              <a:rPr lang="en-US" sz="1600" dirty="0" err="1">
                <a:solidFill>
                  <a:schemeClr val="tx2"/>
                </a:solidFill>
              </a:rPr>
              <a:t>geq</a:t>
            </a:r>
            <a:r>
              <a:rPr lang="en-US" sz="1600" dirty="0">
                <a:solidFill>
                  <a:schemeClr val="tx2"/>
                </a:solidFill>
              </a:rPr>
              <a:t> '2021/12/11 00:00:00') and (</a:t>
            </a:r>
            <a:r>
              <a:rPr lang="en-US" sz="1600" dirty="0" err="1">
                <a:solidFill>
                  <a:schemeClr val="tx2"/>
                </a:solidFill>
              </a:rPr>
              <a:t>receive_time</a:t>
            </a:r>
            <a:r>
              <a:rPr lang="en-US" sz="1600" dirty="0">
                <a:solidFill>
                  <a:schemeClr val="tx2"/>
                </a:solidFill>
              </a:rPr>
              <a:t> </a:t>
            </a:r>
            <a:r>
              <a:rPr lang="en-US" sz="1600" dirty="0" err="1">
                <a:solidFill>
                  <a:schemeClr val="tx2"/>
                </a:solidFill>
              </a:rPr>
              <a:t>leq</a:t>
            </a:r>
            <a:r>
              <a:rPr lang="en-US" sz="1600" dirty="0">
                <a:solidFill>
                  <a:schemeClr val="tx2"/>
                </a:solidFill>
              </a:rPr>
              <a:t> '2021/12/16 00:00:00')) and ((</a:t>
            </a:r>
            <a:r>
              <a:rPr lang="en-US" sz="1600" dirty="0" err="1">
                <a:solidFill>
                  <a:schemeClr val="tx2"/>
                </a:solidFill>
              </a:rPr>
              <a:t>addr.dst</a:t>
            </a:r>
            <a:r>
              <a:rPr lang="en-US" sz="1600" dirty="0">
                <a:solidFill>
                  <a:schemeClr val="tx2"/>
                </a:solidFill>
              </a:rPr>
              <a:t> in 5.2.73.253) or (</a:t>
            </a:r>
            <a:r>
              <a:rPr lang="en-US" sz="1600" dirty="0" err="1">
                <a:solidFill>
                  <a:schemeClr val="tx2"/>
                </a:solidFill>
              </a:rPr>
              <a:t>addr.dst</a:t>
            </a:r>
            <a:r>
              <a:rPr lang="en-US" sz="1600" dirty="0">
                <a:solidFill>
                  <a:schemeClr val="tx2"/>
                </a:solidFill>
              </a:rPr>
              <a:t> in 146.70.44.168))</a:t>
            </a:r>
          </a:p>
        </p:txBody>
      </p:sp>
    </p:spTree>
    <p:extLst>
      <p:ext uri="{BB962C8B-B14F-4D97-AF65-F5344CB8AC3E}">
        <p14:creationId xmlns:p14="http://schemas.microsoft.com/office/powerpoint/2010/main" val="288422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Data exfil analysis — Firewall</a:t>
            </a:r>
          </a:p>
        </p:txBody>
      </p:sp>
      <p:sp>
        <p:nvSpPr>
          <p:cNvPr id="9" name="Rectangle 2">
            <a:extLst>
              <a:ext uri="{FF2B5EF4-FFF2-40B4-BE49-F238E27FC236}">
                <a16:creationId xmlns:a16="http://schemas.microsoft.com/office/drawing/2014/main" id="{E122C0CC-8C1E-4ECB-B0A7-1F359768ACB1}"/>
              </a:ext>
            </a:extLst>
          </p:cNvPr>
          <p:cNvSpPr>
            <a:spLocks noChangeArrowheads="1"/>
          </p:cNvSpPr>
          <p:nvPr/>
        </p:nvSpPr>
        <p:spPr bwMode="auto">
          <a:xfrm>
            <a:off x="3725863" y="838885"/>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FC17FEBD-6892-40AA-AF29-E32DDD3D808A}"/>
              </a:ext>
            </a:extLst>
          </p:cNvPr>
          <p:cNvGraphicFramePr>
            <a:graphicFrameLocks noGrp="1"/>
          </p:cNvGraphicFramePr>
          <p:nvPr>
            <p:extLst>
              <p:ext uri="{D42A27DB-BD31-4B8C-83A1-F6EECF244321}">
                <p14:modId xmlns:p14="http://schemas.microsoft.com/office/powerpoint/2010/main" val="1897587566"/>
              </p:ext>
            </p:extLst>
          </p:nvPr>
        </p:nvGraphicFramePr>
        <p:xfrm>
          <a:off x="995364" y="1343025"/>
          <a:ext cx="10204449" cy="4738680"/>
        </p:xfrm>
        <a:graphic>
          <a:graphicData uri="http://schemas.openxmlformats.org/drawingml/2006/table">
            <a:tbl>
              <a:tblPr firstRow="1" bandRow="1">
                <a:tableStyleId>{1FECB4D8-DB02-4DC6-A0A2-4F2EBAE1DC90}</a:tableStyleId>
              </a:tblPr>
              <a:tblGrid>
                <a:gridCol w="222472">
                  <a:extLst>
                    <a:ext uri="{9D8B030D-6E8A-4147-A177-3AD203B41FA5}">
                      <a16:colId xmlns:a16="http://schemas.microsoft.com/office/drawing/2014/main" val="1463211547"/>
                    </a:ext>
                  </a:extLst>
                </a:gridCol>
                <a:gridCol w="899681">
                  <a:extLst>
                    <a:ext uri="{9D8B030D-6E8A-4147-A177-3AD203B41FA5}">
                      <a16:colId xmlns:a16="http://schemas.microsoft.com/office/drawing/2014/main" val="2263368920"/>
                    </a:ext>
                  </a:extLst>
                </a:gridCol>
                <a:gridCol w="1331527">
                  <a:extLst>
                    <a:ext uri="{9D8B030D-6E8A-4147-A177-3AD203B41FA5}">
                      <a16:colId xmlns:a16="http://schemas.microsoft.com/office/drawing/2014/main" val="2324808151"/>
                    </a:ext>
                  </a:extLst>
                </a:gridCol>
                <a:gridCol w="1511463">
                  <a:extLst>
                    <a:ext uri="{9D8B030D-6E8A-4147-A177-3AD203B41FA5}">
                      <a16:colId xmlns:a16="http://schemas.microsoft.com/office/drawing/2014/main" val="821535264"/>
                    </a:ext>
                  </a:extLst>
                </a:gridCol>
                <a:gridCol w="1435651">
                  <a:extLst>
                    <a:ext uri="{9D8B030D-6E8A-4147-A177-3AD203B41FA5}">
                      <a16:colId xmlns:a16="http://schemas.microsoft.com/office/drawing/2014/main" val="2006184027"/>
                    </a:ext>
                  </a:extLst>
                </a:gridCol>
                <a:gridCol w="1365281">
                  <a:extLst>
                    <a:ext uri="{9D8B030D-6E8A-4147-A177-3AD203B41FA5}">
                      <a16:colId xmlns:a16="http://schemas.microsoft.com/office/drawing/2014/main" val="3637338531"/>
                    </a:ext>
                  </a:extLst>
                </a:gridCol>
                <a:gridCol w="1435651">
                  <a:extLst>
                    <a:ext uri="{9D8B030D-6E8A-4147-A177-3AD203B41FA5}">
                      <a16:colId xmlns:a16="http://schemas.microsoft.com/office/drawing/2014/main" val="3917468321"/>
                    </a:ext>
                  </a:extLst>
                </a:gridCol>
                <a:gridCol w="1092542">
                  <a:extLst>
                    <a:ext uri="{9D8B030D-6E8A-4147-A177-3AD203B41FA5}">
                      <a16:colId xmlns:a16="http://schemas.microsoft.com/office/drawing/2014/main" val="2445868626"/>
                    </a:ext>
                  </a:extLst>
                </a:gridCol>
                <a:gridCol w="910181">
                  <a:extLst>
                    <a:ext uri="{9D8B030D-6E8A-4147-A177-3AD203B41FA5}">
                      <a16:colId xmlns:a16="http://schemas.microsoft.com/office/drawing/2014/main" val="3485448117"/>
                    </a:ext>
                  </a:extLst>
                </a:gridCol>
              </a:tblGrid>
              <a:tr h="0">
                <a:tc>
                  <a:txBody>
                    <a:bodyPr/>
                    <a:lstStyle/>
                    <a:p>
                      <a:pPr algn="l" fontAlgn="ctr"/>
                      <a:r>
                        <a:rPr lang="en-US" sz="900" u="none" strike="noStrike" dirty="0">
                          <a:effectLst/>
                        </a:rPr>
                        <a:t>#</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Hostname</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Destination IP Address</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Firewall</a:t>
                      </a:r>
                    </a:p>
                    <a:p>
                      <a:pPr algn="l" fontAlgn="ctr"/>
                      <a:r>
                        <a:rPr lang="en-US" sz="900" u="none" strike="noStrike" dirty="0">
                          <a:effectLst/>
                        </a:rPr>
                        <a:t>(First Seen UTC)</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PowerShell Script</a:t>
                      </a:r>
                    </a:p>
                    <a:p>
                      <a:pPr algn="l" fontAlgn="ctr"/>
                      <a:r>
                        <a:rPr lang="en-US" sz="900" u="none" strike="noStrike" dirty="0">
                          <a:effectLst/>
                        </a:rPr>
                        <a:t>(First Seen UTC)</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Firewall</a:t>
                      </a:r>
                    </a:p>
                    <a:p>
                      <a:pPr algn="l" fontAlgn="ctr"/>
                      <a:r>
                        <a:rPr lang="en-US" sz="900" u="none" strike="noStrike" dirty="0">
                          <a:effectLst/>
                        </a:rPr>
                        <a:t>(Last Seen UTC)</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PowerShell Script</a:t>
                      </a:r>
                    </a:p>
                    <a:p>
                      <a:pPr algn="l" fontAlgn="ctr"/>
                      <a:r>
                        <a:rPr lang="en-US" sz="900" u="none" strike="noStrike" dirty="0">
                          <a:effectLst/>
                        </a:rPr>
                        <a:t>(Last Seen UTC)</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Total Bytes Sent</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effectLst/>
                        </a:rPr>
                        <a:t>Total GB Sent</a:t>
                      </a:r>
                      <a:endParaRPr lang="en-US" sz="900" b="1" i="0" u="none" strike="noStrike" dirty="0">
                        <a:solidFill>
                          <a:srgbClr val="FFFFFF"/>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59086848"/>
                  </a:ext>
                </a:extLst>
              </a:tr>
              <a:tr h="0">
                <a:tc>
                  <a:txBody>
                    <a:bodyPr/>
                    <a:lstStyle/>
                    <a:p>
                      <a:pPr algn="l" fontAlgn="ctr"/>
                      <a:r>
                        <a:rPr lang="en-US" sz="900" u="none" strike="noStrike" dirty="0">
                          <a:effectLst/>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SERVER-0144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04:10:06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03:50:24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04:19:57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10:39:52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138270​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0.00013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3545380"/>
                  </a:ext>
                </a:extLst>
              </a:tr>
              <a:tr h="0">
                <a:tc>
                  <a:txBody>
                    <a:bodyPr/>
                    <a:lstStyle/>
                    <a:p>
                      <a:pPr algn="l" fontAlgn="ctr"/>
                      <a:r>
                        <a:rPr lang="en-US" sz="900" u="none" strike="noStrike">
                          <a:effectLst/>
                        </a:rPr>
                        <a:t>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FILESEVER1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04:10:31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11:12:32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31465669618​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29.30469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6733754"/>
                  </a:ext>
                </a:extLst>
              </a:tr>
              <a:tr h="0">
                <a:tc>
                  <a:txBody>
                    <a:bodyPr/>
                    <a:lstStyle/>
                    <a:p>
                      <a:pPr algn="l" fontAlgn="ctr"/>
                      <a:r>
                        <a:rPr lang="en-US" sz="900" u="none" strike="noStrike">
                          <a:effectLst/>
                        </a:rPr>
                        <a:t>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BACKUP5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05:12:17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23:54:04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04:15:41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10:41:36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341489180​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0.31804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7632205"/>
                  </a:ext>
                </a:extLst>
              </a:tr>
              <a:tr h="0">
                <a:tc>
                  <a:txBody>
                    <a:bodyPr/>
                    <a:lstStyle/>
                    <a:p>
                      <a:pPr algn="l" fontAlgn="ctr"/>
                      <a:r>
                        <a:rPr lang="en-US" sz="900" u="none" strike="noStrike">
                          <a:effectLst/>
                        </a:rPr>
                        <a:t>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STI</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05:12:23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05:14:00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15610040​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0.01454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6308"/>
                  </a:ext>
                </a:extLst>
              </a:tr>
              <a:tr h="0">
                <a:tc>
                  <a:txBody>
                    <a:bodyPr/>
                    <a:lstStyle/>
                    <a:p>
                      <a:pPr algn="l" fontAlgn="ctr"/>
                      <a:r>
                        <a:rPr lang="en-US" sz="900" u="none" strike="noStrike">
                          <a:effectLst/>
                        </a:rPr>
                        <a:t>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BACKUP6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05:12:30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11:59:50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12:09:38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12:05:02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335698771287​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312.64384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2435846"/>
                  </a:ext>
                </a:extLst>
              </a:tr>
              <a:tr h="0">
                <a:tc>
                  <a:txBody>
                    <a:bodyPr/>
                    <a:lstStyle/>
                    <a:p>
                      <a:pPr algn="l" fontAlgn="ctr"/>
                      <a:r>
                        <a:rPr lang="en-US" sz="900" u="none" strike="noStrike">
                          <a:effectLst/>
                        </a:rPr>
                        <a:t>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SISFIN2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2021-12-13 00:07:20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05:13:09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05:12:38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32242588​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0.03003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7638776"/>
                  </a:ext>
                </a:extLst>
              </a:tr>
              <a:tr h="0">
                <a:tc>
                  <a:txBody>
                    <a:bodyPr/>
                    <a:lstStyle/>
                    <a:p>
                      <a:pPr algn="l" fontAlgn="ctr"/>
                      <a:r>
                        <a:rPr lang="en-US" sz="900" u="none" strike="noStrike">
                          <a:effectLst/>
                        </a:rPr>
                        <a:t>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SCCM2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05:57:16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08:28:28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05:58:17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85850468297​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79.95448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7150341"/>
                  </a:ext>
                </a:extLst>
              </a:tr>
              <a:tr h="0">
                <a:tc>
                  <a:txBody>
                    <a:bodyPr/>
                    <a:lstStyle/>
                    <a:p>
                      <a:pPr algn="l" fontAlgn="ctr"/>
                      <a:r>
                        <a:rPr lang="en-US" sz="900" u="none" strike="noStrike">
                          <a:effectLst/>
                        </a:rPr>
                        <a:t>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ADATA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23:54:00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05:17:25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05:16:53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839041583​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0.78142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6113569"/>
                  </a:ext>
                </a:extLst>
              </a:tr>
              <a:tr h="0">
                <a:tc>
                  <a:txBody>
                    <a:bodyPr/>
                    <a:lstStyle/>
                    <a:p>
                      <a:pPr algn="l" fontAlgn="ctr"/>
                      <a:r>
                        <a:rPr lang="en-US" sz="900" u="none" strike="noStrike">
                          <a:effectLst/>
                        </a:rPr>
                        <a:t>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VERSA2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2021-12-13 00:03:25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05:14:42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93352567​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0.08694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4238155"/>
                  </a:ext>
                </a:extLst>
              </a:tr>
              <a:tr h="0">
                <a:tc>
                  <a:txBody>
                    <a:bodyPr/>
                    <a:lstStyle/>
                    <a:p>
                      <a:pPr algn="l" fontAlgn="ctr"/>
                      <a:r>
                        <a:rPr lang="en-US" sz="900" u="none" strike="noStrike">
                          <a:effectLst/>
                        </a:rPr>
                        <a:t>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VERSA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2021-12-13 00:02:13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05:14:14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05:13:44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11983569​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0.01116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9161097"/>
                  </a:ext>
                </a:extLst>
              </a:tr>
              <a:tr h="0">
                <a:tc>
                  <a:txBody>
                    <a:bodyPr/>
                    <a:lstStyle/>
                    <a:p>
                      <a:pPr algn="l" fontAlgn="ctr"/>
                      <a:r>
                        <a:rPr lang="en-US" sz="900" u="none" strike="noStrike">
                          <a:effectLst/>
                        </a:rPr>
                        <a:t>11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SERVER1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23:59:50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05:23:34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05:22:40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223691364​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0.20833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2731136"/>
                  </a:ext>
                </a:extLst>
              </a:tr>
              <a:tr h="0">
                <a:tc>
                  <a:txBody>
                    <a:bodyPr/>
                    <a:lstStyle/>
                    <a:p>
                      <a:pPr algn="l" fontAlgn="ctr"/>
                      <a:r>
                        <a:rPr lang="en-US" sz="900" u="none" strike="noStrike">
                          <a:effectLst/>
                        </a:rPr>
                        <a:t>12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BACKUP1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05:12:49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23:53:20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05:14:09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05:12:23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86491614​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0.08055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8831240"/>
                  </a:ext>
                </a:extLst>
              </a:tr>
              <a:tr h="0">
                <a:tc>
                  <a:txBody>
                    <a:bodyPr/>
                    <a:lstStyle/>
                    <a:p>
                      <a:pPr algn="l" fontAlgn="ctr"/>
                      <a:r>
                        <a:rPr lang="en-US" sz="900" u="none" strike="noStrike">
                          <a:effectLst/>
                        </a:rPr>
                        <a:t>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ADAUDIT</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05:12:52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23:53:59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05:22:30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05:21:21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1028735694​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0.95808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5099250"/>
                  </a:ext>
                </a:extLst>
              </a:tr>
              <a:tr h="0">
                <a:tc>
                  <a:txBody>
                    <a:bodyPr/>
                    <a:lstStyle/>
                    <a:p>
                      <a:pPr algn="l" fontAlgn="ctr"/>
                      <a:r>
                        <a:rPr lang="en-US" sz="900" u="none" strike="noStrike">
                          <a:effectLst/>
                        </a:rPr>
                        <a:t>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REMOTEAPP1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14:08:52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05:12:39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3513442​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0.00327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4252604"/>
                  </a:ext>
                </a:extLst>
              </a:tr>
              <a:tr h="0">
                <a:tc>
                  <a:txBody>
                    <a:bodyPr/>
                    <a:lstStyle/>
                    <a:p>
                      <a:pPr algn="l" fontAlgn="ctr"/>
                      <a:r>
                        <a:rPr lang="en-US" sz="900" u="none" strike="noStrike">
                          <a:effectLst/>
                        </a:rPr>
                        <a:t>15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ADFS1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05:12:54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05:16:03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No forensic evidence​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67049214​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0.06244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0009997"/>
                  </a:ext>
                </a:extLst>
              </a:tr>
              <a:tr h="0">
                <a:tc>
                  <a:txBody>
                    <a:bodyPr/>
                    <a:lstStyle/>
                    <a:p>
                      <a:pPr algn="l" fontAlgn="ctr"/>
                      <a:r>
                        <a:rPr lang="en-US" sz="900" u="none" strike="noStrike">
                          <a:effectLst/>
                        </a:rPr>
                        <a:t>16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SQL1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05:12:54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2021-12-12 23:54:43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05:23:10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05:22:14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a:solidFill>
                            <a:srgbClr val="000000"/>
                          </a:solidFill>
                          <a:effectLst/>
                        </a:rPr>
                        <a:t>236839148​ </a:t>
                      </a:r>
                      <a:endParaRPr lang="en-US" sz="90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0.22057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9740047"/>
                  </a:ext>
                </a:extLst>
              </a:tr>
              <a:tr h="0">
                <a:tc>
                  <a:txBody>
                    <a:bodyPr/>
                    <a:lstStyle/>
                    <a:p>
                      <a:pPr algn="l" fontAlgn="ctr"/>
                      <a:r>
                        <a:rPr lang="en-US" sz="900" u="none" strike="noStrike">
                          <a:effectLst/>
                        </a:rPr>
                        <a:t>17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EXCHANGE3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05:12:56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2021-12-13 00:07:29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05:19:30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05:11:58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420290173​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0.39143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050616"/>
                  </a:ext>
                </a:extLst>
              </a:tr>
              <a:tr h="0">
                <a:tc>
                  <a:txBody>
                    <a:bodyPr/>
                    <a:lstStyle/>
                    <a:p>
                      <a:pPr algn="l" fontAlgn="ctr"/>
                      <a:r>
                        <a:rPr lang="en-US" sz="900" u="none" strike="noStrike">
                          <a:effectLst/>
                        </a:rPr>
                        <a:t>18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DNS01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2021-12-12 23:53:01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05:12:35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3166310​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0.00295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2632693"/>
                  </a:ext>
                </a:extLst>
              </a:tr>
              <a:tr h="0">
                <a:tc>
                  <a:txBody>
                    <a:bodyPr/>
                    <a:lstStyle/>
                    <a:p>
                      <a:pPr algn="l" fontAlgn="ctr"/>
                      <a:r>
                        <a:rPr lang="en-US" sz="900" u="none" strike="noStrike">
                          <a:effectLst/>
                        </a:rPr>
                        <a:t>19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EXCHANGE4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05:13:07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2021-12-13 00:02:48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2021-12-14 05:25:16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05:20:08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668427226​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0.62252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929414"/>
                  </a:ext>
                </a:extLst>
              </a:tr>
              <a:tr h="0">
                <a:tc>
                  <a:txBody>
                    <a:bodyPr/>
                    <a:lstStyle/>
                    <a:p>
                      <a:pPr algn="l" fontAlgn="ctr"/>
                      <a:r>
                        <a:rPr lang="en-US" sz="900" u="none" strike="noStrike">
                          <a:effectLst/>
                        </a:rPr>
                        <a:t>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AVTECH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05:13:09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05:13:18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No forensic evidence​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1123483​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0.00105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0274466"/>
                  </a:ext>
                </a:extLst>
              </a:tr>
              <a:tr h="0">
                <a:tc>
                  <a:txBody>
                    <a:bodyPr/>
                    <a:lstStyle/>
                    <a:p>
                      <a:pPr algn="l" fontAlgn="ctr"/>
                      <a:r>
                        <a:rPr lang="en-US" sz="900" u="none" strike="noStrike">
                          <a:effectLst/>
                        </a:rPr>
                        <a:t>21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EXCHANGE5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05:13:15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No forensic evidence​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a:effectLst/>
                        </a:rPr>
                        <a:t>2021-12-14 05:23:27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u="none" strike="noStrike" dirty="0">
                          <a:effectLst/>
                        </a:rPr>
                        <a:t>No forensic evidence​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900" b="0" u="none" strike="noStrike" dirty="0">
                          <a:solidFill>
                            <a:srgbClr val="000000"/>
                          </a:solidFill>
                          <a:effectLst/>
                        </a:rPr>
                        <a:t>444577868​ </a:t>
                      </a:r>
                      <a:endParaRPr lang="en-US" sz="900" dirty="0">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900" b="0" u="none" strike="noStrike" dirty="0">
                          <a:solidFill>
                            <a:srgbClr val="000000"/>
                          </a:solidFill>
                          <a:effectLst/>
                        </a:rPr>
                        <a:t>0.41405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8834815"/>
                  </a:ext>
                </a:extLst>
              </a:tr>
            </a:tbl>
          </a:graphicData>
        </a:graphic>
      </p:graphicFrame>
    </p:spTree>
    <p:extLst>
      <p:ext uri="{BB962C8B-B14F-4D97-AF65-F5344CB8AC3E}">
        <p14:creationId xmlns:p14="http://schemas.microsoft.com/office/powerpoint/2010/main" val="224581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E122C0CC-8C1E-4ECB-B0A7-1F359768ACB1}"/>
              </a:ext>
            </a:extLst>
          </p:cNvPr>
          <p:cNvSpPr>
            <a:spLocks noChangeArrowheads="1"/>
          </p:cNvSpPr>
          <p:nvPr/>
        </p:nvSpPr>
        <p:spPr bwMode="auto">
          <a:xfrm>
            <a:off x="3725863" y="838885"/>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Arial" panose="020B0604020202020204" pitchFamily="34"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FC17FEBD-6892-40AA-AF29-E32DDD3D808A}"/>
              </a:ext>
            </a:extLst>
          </p:cNvPr>
          <p:cNvGraphicFramePr>
            <a:graphicFrameLocks noGrp="1"/>
          </p:cNvGraphicFramePr>
          <p:nvPr>
            <p:extLst>
              <p:ext uri="{D42A27DB-BD31-4B8C-83A1-F6EECF244321}">
                <p14:modId xmlns:p14="http://schemas.microsoft.com/office/powerpoint/2010/main" val="369883477"/>
              </p:ext>
            </p:extLst>
          </p:nvPr>
        </p:nvGraphicFramePr>
        <p:xfrm>
          <a:off x="995364" y="1343025"/>
          <a:ext cx="10209839" cy="4529520"/>
        </p:xfrm>
        <a:graphic>
          <a:graphicData uri="http://schemas.openxmlformats.org/drawingml/2006/table">
            <a:tbl>
              <a:tblPr firstRow="1" bandRow="1">
                <a:tableStyleId>{1FECB4D8-DB02-4DC6-A0A2-4F2EBAE1DC90}</a:tableStyleId>
              </a:tblPr>
              <a:tblGrid>
                <a:gridCol w="222551">
                  <a:extLst>
                    <a:ext uri="{9D8B030D-6E8A-4147-A177-3AD203B41FA5}">
                      <a16:colId xmlns:a16="http://schemas.microsoft.com/office/drawing/2014/main" val="1463211547"/>
                    </a:ext>
                  </a:extLst>
                </a:gridCol>
                <a:gridCol w="900000">
                  <a:extLst>
                    <a:ext uri="{9D8B030D-6E8A-4147-A177-3AD203B41FA5}">
                      <a16:colId xmlns:a16="http://schemas.microsoft.com/office/drawing/2014/main" val="2263368920"/>
                    </a:ext>
                  </a:extLst>
                </a:gridCol>
                <a:gridCol w="1332000">
                  <a:extLst>
                    <a:ext uri="{9D8B030D-6E8A-4147-A177-3AD203B41FA5}">
                      <a16:colId xmlns:a16="http://schemas.microsoft.com/office/drawing/2014/main" val="2324808151"/>
                    </a:ext>
                  </a:extLst>
                </a:gridCol>
                <a:gridCol w="1512000">
                  <a:extLst>
                    <a:ext uri="{9D8B030D-6E8A-4147-A177-3AD203B41FA5}">
                      <a16:colId xmlns:a16="http://schemas.microsoft.com/office/drawing/2014/main" val="821535264"/>
                    </a:ext>
                  </a:extLst>
                </a:gridCol>
                <a:gridCol w="1436161">
                  <a:extLst>
                    <a:ext uri="{9D8B030D-6E8A-4147-A177-3AD203B41FA5}">
                      <a16:colId xmlns:a16="http://schemas.microsoft.com/office/drawing/2014/main" val="2006184027"/>
                    </a:ext>
                  </a:extLst>
                </a:gridCol>
                <a:gridCol w="1365766">
                  <a:extLst>
                    <a:ext uri="{9D8B030D-6E8A-4147-A177-3AD203B41FA5}">
                      <a16:colId xmlns:a16="http://schemas.microsoft.com/office/drawing/2014/main" val="3637338531"/>
                    </a:ext>
                  </a:extLst>
                </a:gridCol>
                <a:gridCol w="1436161">
                  <a:extLst>
                    <a:ext uri="{9D8B030D-6E8A-4147-A177-3AD203B41FA5}">
                      <a16:colId xmlns:a16="http://schemas.microsoft.com/office/drawing/2014/main" val="3917468321"/>
                    </a:ext>
                  </a:extLst>
                </a:gridCol>
                <a:gridCol w="1094400">
                  <a:extLst>
                    <a:ext uri="{9D8B030D-6E8A-4147-A177-3AD203B41FA5}">
                      <a16:colId xmlns:a16="http://schemas.microsoft.com/office/drawing/2014/main" val="2445868626"/>
                    </a:ext>
                  </a:extLst>
                </a:gridCol>
                <a:gridCol w="910800">
                  <a:extLst>
                    <a:ext uri="{9D8B030D-6E8A-4147-A177-3AD203B41FA5}">
                      <a16:colId xmlns:a16="http://schemas.microsoft.com/office/drawing/2014/main" val="3485448117"/>
                    </a:ext>
                  </a:extLst>
                </a:gridCol>
              </a:tblGrid>
              <a:tr h="0">
                <a:tc>
                  <a:txBody>
                    <a:bodyPr/>
                    <a:lstStyle/>
                    <a:p>
                      <a:pPr algn="l" fontAlgn="ctr"/>
                      <a:r>
                        <a:rPr lang="en-US" sz="900" u="none" strike="noStrike" dirty="0">
                          <a:solidFill>
                            <a:schemeClr val="bg1"/>
                          </a:solidFill>
                          <a:effectLst/>
                        </a:rPr>
                        <a:t>#</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Hostname</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Destination IP Address</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Firewall</a:t>
                      </a:r>
                    </a:p>
                    <a:p>
                      <a:pPr algn="l" fontAlgn="ctr"/>
                      <a:r>
                        <a:rPr lang="en-US" sz="900" u="none" strike="noStrike" dirty="0">
                          <a:solidFill>
                            <a:schemeClr val="bg1"/>
                          </a:solidFill>
                          <a:effectLst/>
                        </a:rPr>
                        <a:t>(First Seen UTC)</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PowerShell Script</a:t>
                      </a:r>
                    </a:p>
                    <a:p>
                      <a:pPr algn="l" fontAlgn="ctr"/>
                      <a:r>
                        <a:rPr lang="en-US" sz="900" u="none" strike="noStrike" dirty="0">
                          <a:solidFill>
                            <a:schemeClr val="bg1"/>
                          </a:solidFill>
                          <a:effectLst/>
                        </a:rPr>
                        <a:t>(First Seen UTC)</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Firewall</a:t>
                      </a:r>
                    </a:p>
                    <a:p>
                      <a:pPr algn="l" fontAlgn="ctr"/>
                      <a:r>
                        <a:rPr lang="en-US" sz="900" u="none" strike="noStrike" dirty="0">
                          <a:solidFill>
                            <a:schemeClr val="bg1"/>
                          </a:solidFill>
                          <a:effectLst/>
                        </a:rPr>
                        <a:t>(Last Seen UTC)</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PowerShell Script</a:t>
                      </a:r>
                    </a:p>
                    <a:p>
                      <a:pPr algn="l" fontAlgn="ctr"/>
                      <a:r>
                        <a:rPr lang="en-US" sz="900" u="none" strike="noStrike" dirty="0">
                          <a:solidFill>
                            <a:schemeClr val="bg1"/>
                          </a:solidFill>
                          <a:effectLst/>
                        </a:rPr>
                        <a:t>(Last Seen UTC)</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Total Bytes Sent</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900" u="none" strike="noStrike" dirty="0">
                          <a:solidFill>
                            <a:schemeClr val="bg1"/>
                          </a:solidFill>
                          <a:effectLst/>
                        </a:rPr>
                        <a:t>Total GB Sent</a:t>
                      </a:r>
                      <a:endParaRPr lang="en-US" sz="900" b="1" i="0" u="none" strike="noStrike" dirty="0">
                        <a:solidFill>
                          <a:schemeClr val="bg1"/>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59086848"/>
                  </a:ext>
                </a:extLst>
              </a:tr>
              <a:tr h="0">
                <a:tc>
                  <a:txBody>
                    <a:bodyPr/>
                    <a:lstStyle/>
                    <a:p>
                      <a:pPr algn="l" fontAlgn="ctr"/>
                      <a:r>
                        <a:rPr lang="en-US" sz="900" b="0" u="none" strike="noStrike" dirty="0">
                          <a:solidFill>
                            <a:srgbClr val="000000"/>
                          </a:solidFill>
                          <a:effectLst/>
                        </a:rPr>
                        <a:t>22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i="0" u="none" strike="noStrike" dirty="0">
                          <a:solidFill>
                            <a:srgbClr val="000000"/>
                          </a:solidFill>
                          <a:effectLst/>
                          <a:latin typeface="Arial" panose="020B0604020202020204" pitchFamily="34" charset="0"/>
                          <a:cs typeface="Arial" panose="020B0604020202020204" pitchFamily="34" charset="0"/>
                        </a:rPr>
                        <a:t>GATESERVER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05:13:18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2021-12-13 06:00:12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05:26:34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11:23:45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189850121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0.17681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3545380"/>
                  </a:ext>
                </a:extLst>
              </a:tr>
              <a:tr h="0">
                <a:tc>
                  <a:txBody>
                    <a:bodyPr/>
                    <a:lstStyle/>
                    <a:p>
                      <a:pPr algn="l" fontAlgn="ctr"/>
                      <a:r>
                        <a:rPr lang="en-US" sz="900" b="0" u="none" strike="noStrike" dirty="0">
                          <a:solidFill>
                            <a:srgbClr val="000000"/>
                          </a:solidFill>
                          <a:effectLst/>
                        </a:rPr>
                        <a:t>23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SISSERVER1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05:13:22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06:02:09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05:14:11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11:13:13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58263174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0.05426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6733754"/>
                  </a:ext>
                </a:extLst>
              </a:tr>
              <a:tr h="0">
                <a:tc>
                  <a:txBody>
                    <a:bodyPr/>
                    <a:lstStyle/>
                    <a:p>
                      <a:pPr algn="l" fontAlgn="ctr"/>
                      <a:r>
                        <a:rPr lang="en-US" sz="900" b="0" u="none" strike="noStrike" dirty="0">
                          <a:solidFill>
                            <a:srgbClr val="000000"/>
                          </a:solidFill>
                          <a:effectLst/>
                        </a:rPr>
                        <a:t>24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DESIGO</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05:13:26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11:58:06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08:18:48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12:00:31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30060275513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27.99581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632205"/>
                  </a:ext>
                </a:extLst>
              </a:tr>
              <a:tr h="0">
                <a:tc>
                  <a:txBody>
                    <a:bodyPr/>
                    <a:lstStyle/>
                    <a:p>
                      <a:pPr algn="l" fontAlgn="ctr"/>
                      <a:r>
                        <a:rPr lang="en-US" sz="900" b="0" u="none" strike="noStrike" dirty="0">
                          <a:solidFill>
                            <a:srgbClr val="000000"/>
                          </a:solidFill>
                          <a:effectLst/>
                        </a:rPr>
                        <a:t>25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SERVERDA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05:13:27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05:53:28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05:13:44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11:13:20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39816184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0.03708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556308"/>
                  </a:ext>
                </a:extLst>
              </a:tr>
              <a:tr h="0">
                <a:tc>
                  <a:txBody>
                    <a:bodyPr/>
                    <a:lstStyle/>
                    <a:p>
                      <a:pPr algn="l" fontAlgn="ctr"/>
                      <a:r>
                        <a:rPr lang="en-US" sz="900" b="0" u="none" strike="noStrike" dirty="0">
                          <a:solidFill>
                            <a:srgbClr val="000000"/>
                          </a:solidFill>
                          <a:effectLst/>
                        </a:rPr>
                        <a:t>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AD01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05:13:44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11:11:57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05:21:58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11:21:03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361198905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0.33639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435846"/>
                  </a:ext>
                </a:extLst>
              </a:tr>
              <a:tr h="0">
                <a:tc>
                  <a:txBody>
                    <a:bodyPr/>
                    <a:lstStyle/>
                    <a:p>
                      <a:pPr algn="l" fontAlgn="ctr"/>
                      <a:r>
                        <a:rPr lang="en-US" sz="900" b="0" u="none" strike="noStrike" dirty="0">
                          <a:solidFill>
                            <a:srgbClr val="000000"/>
                          </a:solidFill>
                          <a:effectLst/>
                        </a:rPr>
                        <a:t>27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DFS1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05:52:52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12:04:05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11:42:39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274493145853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255.64166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638776"/>
                  </a:ext>
                </a:extLst>
              </a:tr>
              <a:tr h="0">
                <a:tc>
                  <a:txBody>
                    <a:bodyPr/>
                    <a:lstStyle/>
                    <a:p>
                      <a:pPr algn="l" fontAlgn="ctr"/>
                      <a:r>
                        <a:rPr lang="en-US" sz="900" b="0" u="none" strike="noStrike" dirty="0">
                          <a:solidFill>
                            <a:srgbClr val="000000"/>
                          </a:solidFill>
                          <a:effectLst/>
                        </a:rPr>
                        <a:t>28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BACKUP</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05:13:54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05:19:22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3204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50341"/>
                  </a:ext>
                </a:extLst>
              </a:tr>
              <a:tr h="0">
                <a:tc>
                  <a:txBody>
                    <a:bodyPr/>
                    <a:lstStyle/>
                    <a:p>
                      <a:pPr algn="l" fontAlgn="ctr"/>
                      <a:r>
                        <a:rPr lang="en-US" sz="900" b="0" u="none" strike="noStrike" dirty="0">
                          <a:solidFill>
                            <a:srgbClr val="000000"/>
                          </a:solidFill>
                          <a:effectLst/>
                        </a:rPr>
                        <a:t>29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AD02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05:13:56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2021-12-13 05:51:46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05:13:57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11:12:50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47626243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0.04436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6113569"/>
                  </a:ext>
                </a:extLst>
              </a:tr>
              <a:tr h="0">
                <a:tc>
                  <a:txBody>
                    <a:bodyPr/>
                    <a:lstStyle/>
                    <a:p>
                      <a:pPr algn="l" fontAlgn="ctr"/>
                      <a:r>
                        <a:rPr lang="en-US" sz="900" b="0" u="none" strike="noStrike" dirty="0">
                          <a:solidFill>
                            <a:srgbClr val="000000"/>
                          </a:solidFill>
                          <a:effectLst/>
                        </a:rPr>
                        <a:t>30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SERVER2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05:14:00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2021-12-13 05:57:48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06:43:31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12:00:07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34311956001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31.95550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238155"/>
                  </a:ext>
                </a:extLst>
              </a:tr>
              <a:tr h="0">
                <a:tc>
                  <a:txBody>
                    <a:bodyPr/>
                    <a:lstStyle/>
                    <a:p>
                      <a:pPr algn="l" fontAlgn="ctr"/>
                      <a:r>
                        <a:rPr lang="en-US" sz="900" b="0" u="none" strike="noStrike" dirty="0">
                          <a:solidFill>
                            <a:srgbClr val="000000"/>
                          </a:solidFill>
                          <a:effectLst/>
                        </a:rPr>
                        <a:t>31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WSUS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05:53:24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05:39:03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11:11:58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180057998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0.16769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161097"/>
                  </a:ext>
                </a:extLst>
              </a:tr>
              <a:tr h="0">
                <a:tc>
                  <a:txBody>
                    <a:bodyPr/>
                    <a:lstStyle/>
                    <a:p>
                      <a:pPr algn="l" fontAlgn="ctr"/>
                      <a:r>
                        <a:rPr lang="en-US" sz="900" b="0" u="none" strike="noStrike" dirty="0">
                          <a:solidFill>
                            <a:srgbClr val="000000"/>
                          </a:solidFill>
                          <a:effectLst/>
                        </a:rPr>
                        <a:t>32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NVR-9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16:54:14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05:32:10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16:54:14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19740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731136"/>
                  </a:ext>
                </a:extLst>
              </a:tr>
              <a:tr h="0">
                <a:tc>
                  <a:txBody>
                    <a:bodyPr/>
                    <a:lstStyle/>
                    <a:p>
                      <a:pPr algn="l" fontAlgn="ctr"/>
                      <a:r>
                        <a:rPr lang="en-US" sz="900" b="0" u="none" strike="noStrike" dirty="0">
                          <a:solidFill>
                            <a:srgbClr val="000000"/>
                          </a:solidFill>
                          <a:effectLst/>
                        </a:rPr>
                        <a:t>33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NVR-8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05:14:39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11:42:31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05:57:44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16:54:33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70428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8831240"/>
                  </a:ext>
                </a:extLst>
              </a:tr>
              <a:tr h="0">
                <a:tc>
                  <a:txBody>
                    <a:bodyPr/>
                    <a:lstStyle/>
                    <a:p>
                      <a:pPr algn="l" fontAlgn="ctr"/>
                      <a:r>
                        <a:rPr lang="en-US" sz="900" b="0" u="none" strike="noStrike" dirty="0">
                          <a:solidFill>
                            <a:srgbClr val="000000"/>
                          </a:solidFill>
                          <a:effectLst/>
                        </a:rPr>
                        <a:t>34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NVR-5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05:14:59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No forensic evidence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05:25:37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No forensic evidence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19926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099250"/>
                  </a:ext>
                </a:extLst>
              </a:tr>
              <a:tr h="0">
                <a:tc>
                  <a:txBody>
                    <a:bodyPr/>
                    <a:lstStyle/>
                    <a:p>
                      <a:pPr algn="l" fontAlgn="ctr"/>
                      <a:r>
                        <a:rPr lang="en-US" sz="900" b="0" u="none" strike="noStrike" dirty="0">
                          <a:solidFill>
                            <a:srgbClr val="000000"/>
                          </a:solidFill>
                          <a:effectLst/>
                        </a:rPr>
                        <a:t>35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NVR-7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05:15:02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11:41:06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05:55:09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16:51:38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82254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252604"/>
                  </a:ext>
                </a:extLst>
              </a:tr>
              <a:tr h="0">
                <a:tc>
                  <a:txBody>
                    <a:bodyPr/>
                    <a:lstStyle/>
                    <a:p>
                      <a:pPr algn="l" fontAlgn="ctr"/>
                      <a:r>
                        <a:rPr lang="en-US" sz="900" b="0" u="none" strike="noStrike" dirty="0">
                          <a:solidFill>
                            <a:srgbClr val="000000"/>
                          </a:solidFill>
                          <a:effectLst/>
                        </a:rPr>
                        <a:t>36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PRINTSERVER</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05:15:10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06:06:28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05:17:13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11:15:55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62628095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0.05833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009997"/>
                  </a:ext>
                </a:extLst>
              </a:tr>
              <a:tr h="0">
                <a:tc>
                  <a:txBody>
                    <a:bodyPr/>
                    <a:lstStyle/>
                    <a:p>
                      <a:pPr algn="l" fontAlgn="ctr"/>
                      <a:r>
                        <a:rPr lang="en-US" sz="900" b="0" u="none" strike="noStrike" dirty="0">
                          <a:solidFill>
                            <a:srgbClr val="000000"/>
                          </a:solidFill>
                          <a:effectLst/>
                        </a:rPr>
                        <a:t>37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NVR-6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11:25:05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05:43:30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16:40:40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68946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0.00006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740047"/>
                  </a:ext>
                </a:extLst>
              </a:tr>
              <a:tr h="0">
                <a:tc>
                  <a:txBody>
                    <a:bodyPr/>
                    <a:lstStyle/>
                    <a:p>
                      <a:pPr algn="l" fontAlgn="ctr"/>
                      <a:r>
                        <a:rPr lang="en-US" sz="900" b="0" u="none" strike="noStrike" dirty="0">
                          <a:solidFill>
                            <a:srgbClr val="000000"/>
                          </a:solidFill>
                          <a:effectLst/>
                        </a:rPr>
                        <a:t>38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SPICE2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05:15:41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05:54:04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05:15:56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11:15:26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3464355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0.00323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7050616"/>
                  </a:ext>
                </a:extLst>
              </a:tr>
              <a:tr h="0">
                <a:tc>
                  <a:txBody>
                    <a:bodyPr/>
                    <a:lstStyle/>
                    <a:p>
                      <a:pPr algn="l" fontAlgn="ctr"/>
                      <a:r>
                        <a:rPr lang="en-US" sz="900" b="0" u="none" strike="noStrike" dirty="0">
                          <a:solidFill>
                            <a:srgbClr val="000000"/>
                          </a:solidFill>
                          <a:effectLst/>
                        </a:rPr>
                        <a:t>39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SPICE1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05:15:52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05:54:04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05:15:52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11:18:22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179768753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0.16742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2632693"/>
                  </a:ext>
                </a:extLst>
              </a:tr>
              <a:tr h="0">
                <a:tc>
                  <a:txBody>
                    <a:bodyPr/>
                    <a:lstStyle/>
                    <a:p>
                      <a:pPr algn="l" fontAlgn="ctr"/>
                      <a:r>
                        <a:rPr lang="en-US" sz="900" b="0" u="none" strike="noStrike" dirty="0">
                          <a:solidFill>
                            <a:srgbClr val="000000"/>
                          </a:solidFill>
                          <a:effectLst/>
                        </a:rPr>
                        <a:t>40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TREND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5.2.73.253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05:16:11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2021-12-13 05:53:50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05:20:31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2021-12-14 11:16:21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a:solidFill>
                            <a:srgbClr val="000000"/>
                          </a:solidFill>
                          <a:effectLst/>
                        </a:rPr>
                        <a:t>111650581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0.10398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29414"/>
                  </a:ext>
                </a:extLst>
              </a:tr>
              <a:tr h="0">
                <a:tc>
                  <a:txBody>
                    <a:bodyPr/>
                    <a:lstStyle/>
                    <a:p>
                      <a:pPr algn="l" fontAlgn="ctr"/>
                      <a:r>
                        <a:rPr lang="en-US" sz="900" b="0" u="none" strike="noStrike" dirty="0">
                          <a:solidFill>
                            <a:srgbClr val="000000"/>
                          </a:solidFill>
                          <a:effectLst/>
                        </a:rPr>
                        <a:t>41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BACKUP2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5.2.73.253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05:17:26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2021-12-13 05:54:08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05:17:54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2021-12-14 11:17:19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59151932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900" b="0" u="none" strike="noStrike" dirty="0">
                          <a:solidFill>
                            <a:srgbClr val="000000"/>
                          </a:solidFill>
                          <a:effectLst/>
                        </a:rPr>
                        <a:t>0.05509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0274466"/>
                  </a:ext>
                </a:extLst>
              </a:tr>
            </a:tbl>
          </a:graphicData>
        </a:graphic>
      </p:graphicFrame>
      <p:sp>
        <p:nvSpPr>
          <p:cNvPr id="7" name="Title 4">
            <a:extLst>
              <a:ext uri="{FF2B5EF4-FFF2-40B4-BE49-F238E27FC236}">
                <a16:creationId xmlns:a16="http://schemas.microsoft.com/office/drawing/2014/main" id="{EE208AFE-1AD2-4D2D-BE94-80ED7C5AA376}"/>
              </a:ext>
            </a:extLst>
          </p:cNvPr>
          <p:cNvSpPr>
            <a:spLocks noGrp="1"/>
          </p:cNvSpPr>
          <p:nvPr>
            <p:ph type="title"/>
          </p:nvPr>
        </p:nvSpPr>
        <p:spPr>
          <a:xfrm>
            <a:off x="995364" y="431800"/>
            <a:ext cx="10204450" cy="533400"/>
          </a:xfrm>
        </p:spPr>
        <p:txBody>
          <a:bodyPr/>
          <a:lstStyle/>
          <a:p>
            <a:r>
              <a:rPr lang="en-US" dirty="0"/>
              <a:t>Data exfil analysis — Firewall (continued)</a:t>
            </a:r>
          </a:p>
        </p:txBody>
      </p:sp>
    </p:spTree>
    <p:extLst>
      <p:ext uri="{BB962C8B-B14F-4D97-AF65-F5344CB8AC3E}">
        <p14:creationId xmlns:p14="http://schemas.microsoft.com/office/powerpoint/2010/main" val="311840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Who am I?</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4404946" y="1339117"/>
            <a:ext cx="6791692" cy="4662815"/>
          </a:xfrm>
        </p:spPr>
        <p:txBody>
          <a:bodyPr wrap="square" lIns="0" tIns="0" rIns="0" bIns="0" numCol="1">
            <a:spAutoFit/>
          </a:bodyPr>
          <a:lstStyle/>
          <a:p>
            <a:pPr marL="285750" indent="-285750">
              <a:spcAft>
                <a:spcPts val="400"/>
              </a:spcAft>
              <a:buClr>
                <a:schemeClr val="tx2"/>
              </a:buClr>
              <a:buFont typeface="Arial" panose="020B0604020202020204" pitchFamily="34" charset="0"/>
              <a:buChar char="&gt;"/>
            </a:pPr>
            <a:r>
              <a:rPr lang="en-US" sz="1300" dirty="0" err="1">
                <a:cs typeface="Arial" panose="020B0604020202020204" pitchFamily="34" charset="0"/>
              </a:rPr>
              <a:t>whoami</a:t>
            </a:r>
            <a:endParaRPr lang="en-US" sz="1300" dirty="0">
              <a:cs typeface="Arial" panose="020B0604020202020204" pitchFamily="34" charset="0"/>
            </a:endParaRPr>
          </a:p>
          <a:p>
            <a:pPr marL="432000" lvl="2" indent="-216000">
              <a:spcAft>
                <a:spcPts val="400"/>
              </a:spcAft>
              <a:buFont typeface="Arial" panose="020B0604020202020204" pitchFamily="34" charset="0"/>
              <a:buChar char="-"/>
            </a:pPr>
            <a:r>
              <a:rPr lang="en-US" sz="1200" dirty="0"/>
              <a:t>Dennis Labossiere</a:t>
            </a:r>
          </a:p>
          <a:p>
            <a:pPr marL="432000" lvl="2" indent="-216000">
              <a:spcAft>
                <a:spcPts val="400"/>
              </a:spcAft>
              <a:buFont typeface="Arial" panose="020B0604020202020204" pitchFamily="34" charset="0"/>
              <a:buChar char="-"/>
            </a:pPr>
            <a:r>
              <a:rPr lang="en-US" sz="1200" dirty="0"/>
              <a:t>Manager within the KPMG Cyber Response Services practice</a:t>
            </a:r>
          </a:p>
          <a:p>
            <a:pPr marL="285750" indent="-285750">
              <a:spcAft>
                <a:spcPts val="400"/>
              </a:spcAft>
              <a:buClr>
                <a:schemeClr val="tx2"/>
              </a:buClr>
              <a:buFont typeface="Arial" panose="020B0604020202020204" pitchFamily="34" charset="0"/>
              <a:buChar char="&gt;"/>
            </a:pPr>
            <a:r>
              <a:rPr lang="en-US" sz="1300" dirty="0">
                <a:cs typeface="Arial" panose="020B0604020202020204" pitchFamily="34" charset="0"/>
              </a:rPr>
              <a:t>Experience.ps1 –degree All –years –certs</a:t>
            </a:r>
          </a:p>
          <a:p>
            <a:pPr marL="432000" lvl="2" indent="-216000">
              <a:spcAft>
                <a:spcPts val="400"/>
              </a:spcAft>
              <a:buFont typeface="Arial" panose="020B0604020202020204" pitchFamily="34" charset="0"/>
              <a:buChar char="-"/>
            </a:pPr>
            <a:r>
              <a:rPr lang="en-US" sz="1200" dirty="0"/>
              <a:t>B.S. from Utica College (</a:t>
            </a:r>
            <a:r>
              <a:rPr lang="en-US" sz="1200" dirty="0" err="1"/>
              <a:t>n.k.a.</a:t>
            </a:r>
            <a:r>
              <a:rPr lang="en-US" sz="1200" dirty="0"/>
              <a:t> Utica University) in cybercrime forensics and investigations</a:t>
            </a:r>
          </a:p>
          <a:p>
            <a:pPr marL="432000" lvl="2" indent="-216000">
              <a:spcAft>
                <a:spcPts val="400"/>
              </a:spcAft>
              <a:buFont typeface="Arial" panose="020B0604020202020204" pitchFamily="34" charset="0"/>
              <a:buChar char="-"/>
            </a:pPr>
            <a:r>
              <a:rPr lang="en-US" sz="1200" dirty="0"/>
              <a:t>M.S. from Utica College (</a:t>
            </a:r>
            <a:r>
              <a:rPr lang="en-US" sz="1200" dirty="0" err="1"/>
              <a:t>n.k.a.</a:t>
            </a:r>
            <a:r>
              <a:rPr lang="en-US" sz="1200" dirty="0"/>
              <a:t> Utica University) in cybersecurity; computer forensics and cyber operations</a:t>
            </a:r>
          </a:p>
          <a:p>
            <a:pPr marL="432000" lvl="2" indent="-216000">
              <a:spcAft>
                <a:spcPts val="400"/>
              </a:spcAft>
              <a:buFont typeface="Arial" panose="020B0604020202020204" pitchFamily="34" charset="0"/>
              <a:buChar char="-"/>
            </a:pPr>
            <a:r>
              <a:rPr lang="en-US" sz="1200" dirty="0"/>
              <a:t>8 years of DFIR experience</a:t>
            </a:r>
          </a:p>
          <a:p>
            <a:pPr marL="432000" lvl="2" indent="-216000">
              <a:spcAft>
                <a:spcPts val="400"/>
              </a:spcAft>
              <a:buFont typeface="Arial" panose="020B0604020202020204" pitchFamily="34" charset="0"/>
              <a:buChar char="-"/>
            </a:pPr>
            <a:r>
              <a:rPr lang="en-US" sz="1200" dirty="0"/>
              <a:t>SANS GCFE, GCFA (have taken other courses w/o certs)</a:t>
            </a:r>
          </a:p>
          <a:p>
            <a:pPr marL="432000" lvl="2" indent="-216000">
              <a:spcAft>
                <a:spcPts val="400"/>
              </a:spcAft>
              <a:buFont typeface="Arial" panose="020B0604020202020204" pitchFamily="34" charset="0"/>
              <a:buChar char="-"/>
            </a:pPr>
            <a:r>
              <a:rPr lang="en-US" sz="1200" dirty="0"/>
              <a:t>Splunk Core Certified User</a:t>
            </a:r>
          </a:p>
          <a:p>
            <a:pPr marL="432000" lvl="2" indent="-216000">
              <a:spcAft>
                <a:spcPts val="400"/>
              </a:spcAft>
              <a:buFont typeface="Arial" panose="020B0604020202020204" pitchFamily="34" charset="0"/>
              <a:buChar char="-"/>
            </a:pPr>
            <a:r>
              <a:rPr lang="en-US" sz="1200" dirty="0"/>
              <a:t>SentinelOne Incident Response Engineer (SIREN)</a:t>
            </a:r>
          </a:p>
          <a:p>
            <a:pPr marL="432000" lvl="2" indent="-216000">
              <a:spcAft>
                <a:spcPts val="400"/>
              </a:spcAft>
              <a:buFont typeface="Arial" panose="020B0604020202020204" pitchFamily="34" charset="0"/>
              <a:buChar char="-"/>
            </a:pPr>
            <a:r>
              <a:rPr lang="en-US" sz="1200" dirty="0"/>
              <a:t>MITRE ATT&amp;CK Defender (MAD) CTI and Adversary Emulation</a:t>
            </a:r>
          </a:p>
          <a:p>
            <a:pPr marL="285750" indent="-285750">
              <a:spcAft>
                <a:spcPts val="400"/>
              </a:spcAft>
              <a:buClr>
                <a:schemeClr val="tx2"/>
              </a:buClr>
              <a:buFont typeface="Arial" panose="020B0604020202020204" pitchFamily="34" charset="0"/>
              <a:buChar char="&gt;"/>
            </a:pPr>
            <a:r>
              <a:rPr lang="en-US" sz="1300" dirty="0">
                <a:cs typeface="Arial" panose="020B0604020202020204" pitchFamily="34" charset="0"/>
              </a:rPr>
              <a:t>Cyber_passions.ps1 –all</a:t>
            </a:r>
          </a:p>
          <a:p>
            <a:pPr marL="432000" lvl="2" indent="-216000">
              <a:spcAft>
                <a:spcPts val="400"/>
              </a:spcAft>
              <a:buFont typeface="Arial" panose="020B0604020202020204" pitchFamily="34" charset="0"/>
              <a:buChar char="-"/>
            </a:pPr>
            <a:r>
              <a:rPr lang="en-US" sz="1200" dirty="0"/>
              <a:t>Ransomware investigations</a:t>
            </a:r>
          </a:p>
          <a:p>
            <a:pPr marL="432000" lvl="2" indent="-216000">
              <a:spcAft>
                <a:spcPts val="400"/>
              </a:spcAft>
              <a:buFont typeface="Arial" panose="020B0604020202020204" pitchFamily="34" charset="0"/>
              <a:buChar char="-"/>
            </a:pPr>
            <a:r>
              <a:rPr lang="en-US" sz="1200" dirty="0"/>
              <a:t>Threat hunting &amp; detection engineering</a:t>
            </a:r>
          </a:p>
          <a:p>
            <a:pPr marL="285750" indent="-285750">
              <a:spcAft>
                <a:spcPts val="400"/>
              </a:spcAft>
              <a:buClr>
                <a:schemeClr val="tx2"/>
              </a:buClr>
              <a:buFont typeface="Arial" panose="020B0604020202020204" pitchFamily="34" charset="0"/>
              <a:buChar char="&gt;"/>
            </a:pPr>
            <a:r>
              <a:rPr lang="en-US" sz="1300" b="1" dirty="0">
                <a:cs typeface="Arial" panose="020B0604020202020204" pitchFamily="34" charset="0"/>
              </a:rPr>
              <a:t>Personal.ps1 –all</a:t>
            </a:r>
          </a:p>
          <a:p>
            <a:pPr marL="432000" lvl="2" indent="-216000">
              <a:spcAft>
                <a:spcPts val="400"/>
              </a:spcAft>
              <a:buFont typeface="Arial" panose="020B0604020202020204" pitchFamily="34" charset="0"/>
              <a:buChar char="-"/>
            </a:pPr>
            <a:r>
              <a:rPr lang="en-US" sz="1200" dirty="0"/>
              <a:t>Husband and a father</a:t>
            </a:r>
          </a:p>
          <a:p>
            <a:pPr marL="432000" lvl="2" indent="-216000">
              <a:spcAft>
                <a:spcPts val="400"/>
              </a:spcAft>
              <a:buFont typeface="Arial" panose="020B0604020202020204" pitchFamily="34" charset="0"/>
              <a:buChar char="-"/>
            </a:pPr>
            <a:r>
              <a:rPr lang="en-US" sz="1200" dirty="0"/>
              <a:t>Former DIII collegiate baseball player</a:t>
            </a:r>
          </a:p>
          <a:p>
            <a:pPr marL="432000" lvl="2" indent="-216000">
              <a:spcAft>
                <a:spcPts val="400"/>
              </a:spcAft>
              <a:buFont typeface="Arial" panose="020B0604020202020204" pitchFamily="34" charset="0"/>
              <a:buChar char="-"/>
            </a:pPr>
            <a:r>
              <a:rPr lang="en-US" sz="1200" dirty="0"/>
              <a:t>Glamor camper (camping with electric) that loves to fish and cook</a:t>
            </a:r>
          </a:p>
          <a:p>
            <a:pPr marL="432000" lvl="2" indent="-216000">
              <a:spcAft>
                <a:spcPts val="400"/>
              </a:spcAft>
              <a:buFont typeface="Arial" panose="020B0604020202020204" pitchFamily="34" charset="0"/>
              <a:buChar char="-"/>
            </a:pPr>
            <a:r>
              <a:rPr lang="en-US" sz="1200" dirty="0"/>
              <a:t>This is my first conference presentation</a:t>
            </a:r>
          </a:p>
        </p:txBody>
      </p:sp>
      <p:pic>
        <p:nvPicPr>
          <p:cNvPr id="4" name="Picture 3">
            <a:extLst>
              <a:ext uri="{FF2B5EF4-FFF2-40B4-BE49-F238E27FC236}">
                <a16:creationId xmlns:a16="http://schemas.microsoft.com/office/drawing/2014/main" id="{E2895FE4-2BE4-4997-A686-F5846BAEC43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95363" y="1339117"/>
            <a:ext cx="3241291" cy="4537808"/>
          </a:xfrm>
          <a:prstGeom prst="rect">
            <a:avLst/>
          </a:prstGeom>
        </p:spPr>
      </p:pic>
    </p:spTree>
    <p:extLst>
      <p:ext uri="{BB962C8B-B14F-4D97-AF65-F5344CB8AC3E}">
        <p14:creationId xmlns:p14="http://schemas.microsoft.com/office/powerpoint/2010/main" val="2327325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C6FD5-028B-4AD1-B37A-8A8ABED21FE9}"/>
              </a:ext>
            </a:extLst>
          </p:cNvPr>
          <p:cNvSpPr>
            <a:spLocks noGrp="1"/>
          </p:cNvSpPr>
          <p:nvPr>
            <p:ph type="title"/>
          </p:nvPr>
        </p:nvSpPr>
        <p:spPr>
          <a:xfrm>
            <a:off x="995363" y="431800"/>
            <a:ext cx="10204450" cy="533400"/>
          </a:xfrm>
        </p:spPr>
        <p:txBody>
          <a:bodyPr/>
          <a:lstStyle/>
          <a:p>
            <a:r>
              <a:rPr lang="en-US" dirty="0"/>
              <a:t>Data exfil analysis — MEGA</a:t>
            </a:r>
          </a:p>
        </p:txBody>
      </p:sp>
      <p:sp>
        <p:nvSpPr>
          <p:cNvPr id="2" name="Text Placeholder 1">
            <a:extLst>
              <a:ext uri="{FF2B5EF4-FFF2-40B4-BE49-F238E27FC236}">
                <a16:creationId xmlns:a16="http://schemas.microsoft.com/office/drawing/2014/main" id="{4AD4BD9F-8538-42C7-96DC-14D2B47BB111}"/>
              </a:ext>
            </a:extLst>
          </p:cNvPr>
          <p:cNvSpPr>
            <a:spLocks noGrp="1"/>
          </p:cNvSpPr>
          <p:nvPr>
            <p:ph type="body" sz="quarter" idx="4294967295"/>
          </p:nvPr>
        </p:nvSpPr>
        <p:spPr>
          <a:xfrm>
            <a:off x="995363" y="1343025"/>
            <a:ext cx="10204450" cy="215444"/>
          </a:xfrm>
        </p:spPr>
        <p:txBody>
          <a:bodyPr lIns="0" tIns="0" rIns="0" bIns="0" numCol="1">
            <a:spAutoFit/>
          </a:bodyPr>
          <a:lstStyle/>
          <a:p>
            <a:pPr marL="252000" indent="-252000">
              <a:buClr>
                <a:schemeClr val="tx2"/>
              </a:buClr>
              <a:buFont typeface="Arial" panose="020B0604020202020204" pitchFamily="34" charset="0"/>
              <a:buChar char="•"/>
            </a:pPr>
            <a:r>
              <a:rPr lang="en-US" sz="1400" b="0" dirty="0">
                <a:solidFill>
                  <a:schemeClr val="tx1"/>
                </a:solidFill>
              </a:rPr>
              <a:t>MEGA activity identified through host and firewall log analysis</a:t>
            </a:r>
          </a:p>
        </p:txBody>
      </p:sp>
      <p:sp>
        <p:nvSpPr>
          <p:cNvPr id="9" name="Text Placeholder 1">
            <a:extLst>
              <a:ext uri="{FF2B5EF4-FFF2-40B4-BE49-F238E27FC236}">
                <a16:creationId xmlns:a16="http://schemas.microsoft.com/office/drawing/2014/main" id="{D08B7684-C6C0-4097-BC7F-0FC37BA4F0BB}"/>
              </a:ext>
            </a:extLst>
          </p:cNvPr>
          <p:cNvSpPr txBox="1">
            <a:spLocks/>
          </p:cNvSpPr>
          <p:nvPr/>
        </p:nvSpPr>
        <p:spPr>
          <a:xfrm>
            <a:off x="995363" y="1595804"/>
            <a:ext cx="10204450" cy="215444"/>
          </a:xfrm>
          <a:prstGeom prst="rect">
            <a:avLst/>
          </a:prstGeom>
          <a:noFill/>
        </p:spPr>
        <p:txBody>
          <a:bodyPr vert="horz" lIns="0" tIns="0" rIns="0" bIns="0" numCol="1" spcCol="182880" rtlCol="0" anchor="t" anchorCtr="0">
            <a:spAutoFit/>
          </a:bodyPr>
          <a:lstStyle>
            <a:lvl1pPr marL="0" indent="0" algn="l" defTabSz="914400" rtl="0" eaLnBrk="1" latinLnBrk="0" hangingPunct="1">
              <a:lnSpc>
                <a:spcPct val="100000"/>
              </a:lnSpc>
              <a:spcBef>
                <a:spcPts val="0"/>
              </a:spcBef>
              <a:spcAft>
                <a:spcPts val="600"/>
              </a:spcAft>
              <a:buFontTx/>
              <a:buNone/>
              <a:defRPr sz="11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0"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000" lvl="2" indent="-252000">
              <a:buClr>
                <a:schemeClr val="tx2"/>
              </a:buClr>
              <a:buFont typeface="Arial" panose="020B0604020202020204" pitchFamily="34" charset="0"/>
              <a:buChar char="-"/>
            </a:pPr>
            <a:r>
              <a:rPr lang="en-US" sz="1400" dirty="0"/>
              <a:t>MEGA logs located on EXCHANGE3: </a:t>
            </a:r>
            <a:r>
              <a:rPr lang="en-US" sz="1400" dirty="0">
                <a:solidFill>
                  <a:schemeClr val="tx2"/>
                </a:solidFill>
              </a:rPr>
              <a:t>C:\Users\administrator\AppData\Local\Mega Limited\</a:t>
            </a:r>
            <a:r>
              <a:rPr lang="en-US" sz="1400" dirty="0" err="1">
                <a:solidFill>
                  <a:schemeClr val="tx2"/>
                </a:solidFill>
              </a:rPr>
              <a:t>MEGAsync</a:t>
            </a:r>
            <a:r>
              <a:rPr lang="en-US" sz="1400" dirty="0">
                <a:solidFill>
                  <a:schemeClr val="tx2"/>
                </a:solidFill>
              </a:rPr>
              <a:t>\logs</a:t>
            </a:r>
          </a:p>
        </p:txBody>
      </p:sp>
      <p:sp>
        <p:nvSpPr>
          <p:cNvPr id="10" name="Text Placeholder 1">
            <a:extLst>
              <a:ext uri="{FF2B5EF4-FFF2-40B4-BE49-F238E27FC236}">
                <a16:creationId xmlns:a16="http://schemas.microsoft.com/office/drawing/2014/main" id="{9E2AD052-2F8C-4497-A080-A8278CF791DE}"/>
              </a:ext>
            </a:extLst>
          </p:cNvPr>
          <p:cNvSpPr txBox="1">
            <a:spLocks/>
          </p:cNvSpPr>
          <p:nvPr/>
        </p:nvSpPr>
        <p:spPr>
          <a:xfrm>
            <a:off x="995363" y="1848583"/>
            <a:ext cx="10204450" cy="1092607"/>
          </a:xfrm>
          <a:prstGeom prst="rect">
            <a:avLst/>
          </a:prstGeom>
          <a:noFill/>
        </p:spPr>
        <p:txBody>
          <a:bodyPr vert="horz" lIns="0" tIns="0" rIns="0" bIns="0" numCol="1" spcCol="182880" rtlCol="0" anchor="t" anchorCtr="0">
            <a:spAutoFit/>
          </a:bodyPr>
          <a:lstStyle>
            <a:lvl1pPr marL="0" indent="0" algn="l" defTabSz="914400" rtl="0" eaLnBrk="1" latinLnBrk="0" hangingPunct="1">
              <a:lnSpc>
                <a:spcPct val="100000"/>
              </a:lnSpc>
              <a:spcBef>
                <a:spcPts val="0"/>
              </a:spcBef>
              <a:spcAft>
                <a:spcPts val="600"/>
              </a:spcAft>
              <a:buFontTx/>
              <a:buNone/>
              <a:defRPr sz="11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0"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lvl="2" indent="-252000">
              <a:buClr>
                <a:schemeClr val="tx2"/>
              </a:buClr>
              <a:buFont typeface="Arial" panose="020B0604020202020204" pitchFamily="34" charset="0"/>
              <a:buChar char="•"/>
            </a:pPr>
            <a:r>
              <a:rPr lang="en-US" sz="1400" dirty="0"/>
              <a:t>Approximately 73GB exfiltrated through MEGA through three (3) systems</a:t>
            </a:r>
          </a:p>
          <a:p>
            <a:pPr marL="504000" lvl="2" indent="-252000">
              <a:buClr>
                <a:schemeClr val="tx2"/>
              </a:buClr>
              <a:buFont typeface="Arial" panose="020B0604020202020204" pitchFamily="34" charset="0"/>
              <a:buChar char="-"/>
            </a:pPr>
            <a:r>
              <a:rPr lang="en-US" sz="1400" dirty="0"/>
              <a:t>EXCHANGE3 had ~ 65GB exfiltrated</a:t>
            </a:r>
          </a:p>
          <a:p>
            <a:pPr marL="504000" lvl="2" indent="-252000">
              <a:buClr>
                <a:schemeClr val="tx2"/>
              </a:buClr>
              <a:buFont typeface="Arial" panose="020B0604020202020204" pitchFamily="34" charset="0"/>
              <a:buChar char="-"/>
            </a:pPr>
            <a:r>
              <a:rPr lang="en-US" sz="1400" dirty="0"/>
              <a:t>BACKUP5 had ~ 7GB exfiltrated</a:t>
            </a:r>
          </a:p>
          <a:p>
            <a:pPr marL="504000" lvl="2" indent="-252000">
              <a:buClr>
                <a:schemeClr val="tx2"/>
              </a:buClr>
              <a:buFont typeface="Arial" panose="020B0604020202020204" pitchFamily="34" charset="0"/>
              <a:buChar char="-"/>
            </a:pPr>
            <a:r>
              <a:rPr lang="en-US" sz="1400" dirty="0"/>
              <a:t>FILESERVER1 had ~ 50MB exfiltrated</a:t>
            </a:r>
            <a:endParaRPr lang="en-US" sz="1600" dirty="0"/>
          </a:p>
        </p:txBody>
      </p:sp>
      <p:sp>
        <p:nvSpPr>
          <p:cNvPr id="11" name="Text Placeholder 2">
            <a:extLst>
              <a:ext uri="{FF2B5EF4-FFF2-40B4-BE49-F238E27FC236}">
                <a16:creationId xmlns:a16="http://schemas.microsoft.com/office/drawing/2014/main" id="{EB1CD11D-106B-4541-A412-411FF8186F48}"/>
              </a:ext>
            </a:extLst>
          </p:cNvPr>
          <p:cNvSpPr txBox="1">
            <a:spLocks/>
          </p:cNvSpPr>
          <p:nvPr/>
        </p:nvSpPr>
        <p:spPr>
          <a:xfrm>
            <a:off x="995363" y="3009302"/>
            <a:ext cx="10204450" cy="215444"/>
          </a:xfrm>
          <a:prstGeom prst="rect">
            <a:avLst/>
          </a:prstGeom>
          <a:noFill/>
        </p:spPr>
        <p:txBody>
          <a:bodyPr vert="horz" lIns="0" tIns="0" rIns="0" bIns="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252000">
              <a:lnSpc>
                <a:spcPct val="100000"/>
              </a:lnSpc>
              <a:buClr>
                <a:schemeClr val="tx2"/>
              </a:buClr>
              <a:buFont typeface="Arial" panose="020B0604020202020204" pitchFamily="34" charset="0"/>
              <a:buChar char="•"/>
            </a:pPr>
            <a:r>
              <a:rPr lang="en-US" sz="1400" dirty="0"/>
              <a:t>Palo Alto firewall query:</a:t>
            </a:r>
          </a:p>
        </p:txBody>
      </p:sp>
      <p:sp>
        <p:nvSpPr>
          <p:cNvPr id="12" name="Text Placeholder 2">
            <a:extLst>
              <a:ext uri="{FF2B5EF4-FFF2-40B4-BE49-F238E27FC236}">
                <a16:creationId xmlns:a16="http://schemas.microsoft.com/office/drawing/2014/main" id="{ED8B7C14-5276-46E9-8D13-2FD918E71183}"/>
              </a:ext>
            </a:extLst>
          </p:cNvPr>
          <p:cNvSpPr txBox="1">
            <a:spLocks/>
          </p:cNvSpPr>
          <p:nvPr/>
        </p:nvSpPr>
        <p:spPr>
          <a:xfrm>
            <a:off x="995363" y="3262083"/>
            <a:ext cx="10204450" cy="646331"/>
          </a:xfrm>
          <a:prstGeom prst="rect">
            <a:avLst/>
          </a:prstGeom>
          <a:noFill/>
        </p:spPr>
        <p:txBody>
          <a:bodyPr vert="horz" lIns="0" tIns="0" rIns="0" bIns="0" numCol="1" spcCol="182880" rtlCol="0">
            <a:sp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dirty="0">
                <a:solidFill>
                  <a:schemeClr val="tx2"/>
                </a:solidFill>
                <a:cs typeface="Arial" panose="020B0604020202020204" pitchFamily="34" charset="0"/>
              </a:rPr>
              <a:t>((</a:t>
            </a:r>
            <a:r>
              <a:rPr lang="en-US" sz="1400" dirty="0" err="1">
                <a:solidFill>
                  <a:schemeClr val="tx2"/>
                </a:solidFill>
                <a:cs typeface="Arial" panose="020B0604020202020204" pitchFamily="34" charset="0"/>
              </a:rPr>
              <a:t>receive_time</a:t>
            </a:r>
            <a:r>
              <a:rPr lang="en-US" sz="1400" dirty="0">
                <a:solidFill>
                  <a:schemeClr val="tx2"/>
                </a:solidFill>
                <a:cs typeface="Arial" panose="020B0604020202020204" pitchFamily="34" charset="0"/>
              </a:rPr>
              <a:t> </a:t>
            </a:r>
            <a:r>
              <a:rPr lang="en-US" sz="1400" dirty="0" err="1">
                <a:solidFill>
                  <a:schemeClr val="tx2"/>
                </a:solidFill>
                <a:cs typeface="Arial" panose="020B0604020202020204" pitchFamily="34" charset="0"/>
              </a:rPr>
              <a:t>geq</a:t>
            </a:r>
            <a:r>
              <a:rPr lang="en-US" sz="1400" dirty="0">
                <a:solidFill>
                  <a:schemeClr val="tx2"/>
                </a:solidFill>
                <a:cs typeface="Arial" panose="020B0604020202020204" pitchFamily="34" charset="0"/>
              </a:rPr>
              <a:t> '2021/12/11 00:00:00') and (</a:t>
            </a:r>
            <a:r>
              <a:rPr lang="en-US" sz="1400" dirty="0" err="1">
                <a:solidFill>
                  <a:schemeClr val="tx2"/>
                </a:solidFill>
                <a:cs typeface="Arial" panose="020B0604020202020204" pitchFamily="34" charset="0"/>
              </a:rPr>
              <a:t>receive_time</a:t>
            </a:r>
            <a:r>
              <a:rPr lang="en-US" sz="1400" dirty="0">
                <a:solidFill>
                  <a:schemeClr val="tx2"/>
                </a:solidFill>
                <a:cs typeface="Arial" panose="020B0604020202020204" pitchFamily="34" charset="0"/>
              </a:rPr>
              <a:t> </a:t>
            </a:r>
            <a:r>
              <a:rPr lang="en-US" sz="1400" dirty="0" err="1">
                <a:solidFill>
                  <a:schemeClr val="tx2"/>
                </a:solidFill>
                <a:cs typeface="Arial" panose="020B0604020202020204" pitchFamily="34" charset="0"/>
              </a:rPr>
              <a:t>leq</a:t>
            </a:r>
            <a:r>
              <a:rPr lang="en-US" sz="1400" dirty="0">
                <a:solidFill>
                  <a:schemeClr val="tx2"/>
                </a:solidFill>
                <a:cs typeface="Arial" panose="020B0604020202020204" pitchFamily="34" charset="0"/>
              </a:rPr>
              <a:t> '2021/12/17 00:00:00')) and ((app eq mega) or (app eq mega-base) or (app eq </a:t>
            </a:r>
            <a:r>
              <a:rPr lang="en-US" sz="1400" dirty="0" err="1">
                <a:solidFill>
                  <a:schemeClr val="tx2"/>
                </a:solidFill>
                <a:cs typeface="Arial" panose="020B0604020202020204" pitchFamily="34" charset="0"/>
              </a:rPr>
              <a:t>megachat</a:t>
            </a:r>
            <a:r>
              <a:rPr lang="en-US" sz="1400" dirty="0">
                <a:solidFill>
                  <a:schemeClr val="tx2"/>
                </a:solidFill>
                <a:cs typeface="Arial" panose="020B0604020202020204" pitchFamily="34" charset="0"/>
              </a:rPr>
              <a:t>) or (app eq </a:t>
            </a:r>
            <a:r>
              <a:rPr lang="en-US" sz="1400" dirty="0" err="1">
                <a:solidFill>
                  <a:schemeClr val="tx2"/>
                </a:solidFill>
                <a:cs typeface="Arial" panose="020B0604020202020204" pitchFamily="34" charset="0"/>
              </a:rPr>
              <a:t>megaproxy</a:t>
            </a:r>
            <a:r>
              <a:rPr lang="en-US" sz="1400" dirty="0">
                <a:solidFill>
                  <a:schemeClr val="tx2"/>
                </a:solidFill>
                <a:cs typeface="Arial" panose="020B0604020202020204" pitchFamily="34" charset="0"/>
              </a:rPr>
              <a:t>) or (app eq </a:t>
            </a:r>
            <a:r>
              <a:rPr lang="en-US" sz="1400" dirty="0" err="1">
                <a:solidFill>
                  <a:schemeClr val="tx2"/>
                </a:solidFill>
                <a:cs typeface="Arial" panose="020B0604020202020204" pitchFamily="34" charset="0"/>
              </a:rPr>
              <a:t>megashare</a:t>
            </a:r>
            <a:r>
              <a:rPr lang="en-US" sz="1400" dirty="0">
                <a:solidFill>
                  <a:schemeClr val="tx2"/>
                </a:solidFill>
                <a:cs typeface="Arial" panose="020B0604020202020204" pitchFamily="34" charset="0"/>
              </a:rPr>
              <a:t>) or (app eq </a:t>
            </a:r>
            <a:r>
              <a:rPr lang="en-US" sz="1400" dirty="0" err="1">
                <a:solidFill>
                  <a:schemeClr val="tx2"/>
                </a:solidFill>
                <a:cs typeface="Arial" panose="020B0604020202020204" pitchFamily="34" charset="0"/>
              </a:rPr>
              <a:t>megashares</a:t>
            </a:r>
            <a:r>
              <a:rPr lang="en-US" sz="1400" dirty="0">
                <a:solidFill>
                  <a:schemeClr val="tx2"/>
                </a:solidFill>
                <a:cs typeface="Arial" panose="020B0604020202020204" pitchFamily="34" charset="0"/>
              </a:rPr>
              <a:t>) or (app eq </a:t>
            </a:r>
            <a:r>
              <a:rPr lang="en-US" sz="1400" dirty="0" err="1">
                <a:solidFill>
                  <a:schemeClr val="tx2"/>
                </a:solidFill>
                <a:cs typeface="Arial" panose="020B0604020202020204" pitchFamily="34" charset="0"/>
              </a:rPr>
              <a:t>megaupload</a:t>
            </a:r>
            <a:r>
              <a:rPr lang="en-US" sz="1400" dirty="0">
                <a:solidFill>
                  <a:schemeClr val="tx2"/>
                </a:solidFill>
                <a:cs typeface="Arial" panose="020B0604020202020204" pitchFamily="34" charset="0"/>
              </a:rPr>
              <a:t>) or (app eq </a:t>
            </a:r>
            <a:r>
              <a:rPr lang="en-US" sz="1400" dirty="0" err="1">
                <a:solidFill>
                  <a:schemeClr val="tx2"/>
                </a:solidFill>
                <a:cs typeface="Arial" panose="020B0604020202020204" pitchFamily="34" charset="0"/>
              </a:rPr>
              <a:t>megavideo</a:t>
            </a:r>
            <a:r>
              <a:rPr lang="en-US" sz="1400" dirty="0">
                <a:solidFill>
                  <a:schemeClr val="tx2"/>
                </a:solidFill>
                <a:cs typeface="Arial" panose="020B0604020202020204" pitchFamily="34" charset="0"/>
              </a:rPr>
              <a:t>))</a:t>
            </a:r>
          </a:p>
        </p:txBody>
      </p:sp>
      <p:graphicFrame>
        <p:nvGraphicFramePr>
          <p:cNvPr id="13" name="Table 12">
            <a:extLst>
              <a:ext uri="{FF2B5EF4-FFF2-40B4-BE49-F238E27FC236}">
                <a16:creationId xmlns:a16="http://schemas.microsoft.com/office/drawing/2014/main" id="{18EC21AB-066E-412A-8D74-5271654E0F4D}"/>
              </a:ext>
            </a:extLst>
          </p:cNvPr>
          <p:cNvGraphicFramePr>
            <a:graphicFrameLocks noGrp="1"/>
          </p:cNvGraphicFramePr>
          <p:nvPr>
            <p:extLst>
              <p:ext uri="{D42A27DB-BD31-4B8C-83A1-F6EECF244321}">
                <p14:modId xmlns:p14="http://schemas.microsoft.com/office/powerpoint/2010/main" val="335894546"/>
              </p:ext>
            </p:extLst>
          </p:nvPr>
        </p:nvGraphicFramePr>
        <p:xfrm>
          <a:off x="773172" y="1270320"/>
          <a:ext cx="10204450" cy="4317360"/>
        </p:xfrm>
        <a:graphic>
          <a:graphicData uri="http://schemas.openxmlformats.org/drawingml/2006/table">
            <a:tbl>
              <a:tblPr firstRow="1" bandRow="1">
                <a:tableStyleId>{1FECB4D8-DB02-4DC6-A0A2-4F2EBAE1DC90}</a:tableStyleId>
              </a:tblPr>
              <a:tblGrid>
                <a:gridCol w="4352856">
                  <a:extLst>
                    <a:ext uri="{9D8B030D-6E8A-4147-A177-3AD203B41FA5}">
                      <a16:colId xmlns:a16="http://schemas.microsoft.com/office/drawing/2014/main" val="821535264"/>
                    </a:ext>
                  </a:extLst>
                </a:gridCol>
                <a:gridCol w="2535197">
                  <a:extLst>
                    <a:ext uri="{9D8B030D-6E8A-4147-A177-3AD203B41FA5}">
                      <a16:colId xmlns:a16="http://schemas.microsoft.com/office/drawing/2014/main" val="2006184027"/>
                    </a:ext>
                  </a:extLst>
                </a:gridCol>
                <a:gridCol w="3316397">
                  <a:extLst>
                    <a:ext uri="{9D8B030D-6E8A-4147-A177-3AD203B41FA5}">
                      <a16:colId xmlns:a16="http://schemas.microsoft.com/office/drawing/2014/main" val="3637338531"/>
                    </a:ext>
                  </a:extLst>
                </a:gridCol>
              </a:tblGrid>
              <a:tr h="216000">
                <a:tc>
                  <a:txBody>
                    <a:bodyPr/>
                    <a:lstStyle/>
                    <a:p>
                      <a:pPr algn="l" fontAlgn="ctr"/>
                      <a:r>
                        <a:rPr lang="en-US" sz="1400" b="1" i="0" u="none" strike="noStrike" dirty="0">
                          <a:solidFill>
                            <a:schemeClr val="bg1"/>
                          </a:solidFill>
                          <a:effectLst/>
                          <a:latin typeface="Arial" panose="020B0604020202020204" pitchFamily="34" charset="0"/>
                          <a:cs typeface="Arial" panose="020B0604020202020204" pitchFamily="34" charset="0"/>
                        </a:rPr>
                        <a:t>Event Start Time (UTC)</a:t>
                      </a:r>
                    </a:p>
                  </a:txBody>
                  <a:tcPr marL="36000" marR="36000" marT="72000" marB="72000" anchor="ctr">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1400" b="1" i="0" u="none" strike="noStrike" dirty="0">
                          <a:solidFill>
                            <a:schemeClr val="bg1"/>
                          </a:solidFill>
                          <a:effectLst/>
                          <a:latin typeface="Arial" panose="020B0604020202020204" pitchFamily="34" charset="0"/>
                          <a:cs typeface="Arial" panose="020B0604020202020204" pitchFamily="34" charset="0"/>
                        </a:rPr>
                        <a:t>Bytes Sent</a:t>
                      </a:r>
                    </a:p>
                  </a:txBody>
                  <a:tcPr marL="36000" marR="36000" marT="72000" marB="72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1400" b="1" i="0" u="none" strike="noStrike" dirty="0">
                          <a:solidFill>
                            <a:schemeClr val="bg1"/>
                          </a:solidFill>
                          <a:effectLst/>
                          <a:latin typeface="Arial" panose="020B0604020202020204" pitchFamily="34" charset="0"/>
                          <a:cs typeface="Arial" panose="020B0604020202020204" pitchFamily="34" charset="0"/>
                        </a:rPr>
                        <a:t>MB Sent</a:t>
                      </a:r>
                    </a:p>
                  </a:txBody>
                  <a:tcPr marL="36000" marR="36000" marT="72000" marB="72000" anchor="ctr">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59086848"/>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02:43:51.000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376548286</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359.1044292</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53545380"/>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02:43:51.000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2286</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0.002180099</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5024588"/>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02:43:52.000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427905739</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408.0827131</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8058736"/>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02:43:52.000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377790020</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360.2886391</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4552010"/>
                  </a:ext>
                </a:extLst>
              </a:tr>
              <a:tr h="36000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2021-12-14 02:58:27.000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2254</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0.002149582</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9667875"/>
                  </a:ext>
                </a:extLst>
              </a:tr>
              <a:tr h="36000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2021-12-14 04:23:59.000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3147</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0.003001213</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2770404"/>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04:23:59.000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2006</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0.001913071</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196470"/>
                  </a:ext>
                </a:extLst>
              </a:tr>
              <a:tr h="36000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2021-12-14 04:23:59.000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870</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0.000829697</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8747098"/>
                  </a:ext>
                </a:extLst>
              </a:tr>
              <a:tr h="36000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2021-12-14 04:23:59.000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866</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0.000825882</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0536982"/>
                  </a:ext>
                </a:extLst>
              </a:tr>
              <a:tr h="360000">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2021-12-14 04:25:41.000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3327</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a:solidFill>
                            <a:srgbClr val="000000"/>
                          </a:solidFill>
                          <a:effectLst/>
                          <a:latin typeface="Arial" panose="020B0604020202020204" pitchFamily="34" charset="0"/>
                          <a:cs typeface="Arial" panose="020B0604020202020204" pitchFamily="34" charset="0"/>
                        </a:rPr>
                        <a:t>0.003172874</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245648"/>
                  </a:ext>
                </a:extLst>
              </a:tr>
              <a:tr h="360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2021-12-14 04:25:41.000</a:t>
                      </a:r>
                    </a:p>
                  </a:txBody>
                  <a:tcPr marL="36000" marR="36000" marT="54000" marB="54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2246</a:t>
                      </a:r>
                    </a:p>
                  </a:txBody>
                  <a:tcPr marL="36000" marR="36000" marT="54000" marB="54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0.002141953</a:t>
                      </a:r>
                    </a:p>
                  </a:txBody>
                  <a:tcPr marL="36000" marR="36000" marT="54000" marB="54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185542"/>
                  </a:ext>
                </a:extLst>
              </a:tr>
            </a:tbl>
          </a:graphicData>
        </a:graphic>
      </p:graphicFrame>
    </p:spTree>
    <p:extLst>
      <p:ext uri="{BB962C8B-B14F-4D97-AF65-F5344CB8AC3E}">
        <p14:creationId xmlns:p14="http://schemas.microsoft.com/office/powerpoint/2010/main" val="275119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C6FD5-028B-4AD1-B37A-8A8ABED21FE9}"/>
              </a:ext>
            </a:extLst>
          </p:cNvPr>
          <p:cNvSpPr>
            <a:spLocks noGrp="1"/>
          </p:cNvSpPr>
          <p:nvPr>
            <p:ph type="title"/>
          </p:nvPr>
        </p:nvSpPr>
        <p:spPr>
          <a:xfrm>
            <a:off x="995363" y="431800"/>
            <a:ext cx="10204450" cy="533400"/>
          </a:xfrm>
        </p:spPr>
        <p:txBody>
          <a:bodyPr/>
          <a:lstStyle/>
          <a:p>
            <a:r>
              <a:rPr lang="en-US" dirty="0"/>
              <a:t>Data exfil analysis — MEGA (continued)</a:t>
            </a:r>
          </a:p>
        </p:txBody>
      </p:sp>
      <p:sp>
        <p:nvSpPr>
          <p:cNvPr id="2" name="Text Placeholder 1">
            <a:extLst>
              <a:ext uri="{FF2B5EF4-FFF2-40B4-BE49-F238E27FC236}">
                <a16:creationId xmlns:a16="http://schemas.microsoft.com/office/drawing/2014/main" id="{4AD4BD9F-8538-42C7-96DC-14D2B47BB111}"/>
              </a:ext>
            </a:extLst>
          </p:cNvPr>
          <p:cNvSpPr>
            <a:spLocks noGrp="1"/>
          </p:cNvSpPr>
          <p:nvPr>
            <p:ph type="body" sz="quarter" idx="4294967295"/>
          </p:nvPr>
        </p:nvSpPr>
        <p:spPr>
          <a:xfrm>
            <a:off x="995364" y="1343025"/>
            <a:ext cx="10204450" cy="258762"/>
          </a:xfrm>
        </p:spPr>
        <p:txBody>
          <a:bodyPr numCol="1"/>
          <a:lstStyle/>
          <a:p>
            <a:pPr marL="252000" indent="-252000">
              <a:buClr>
                <a:schemeClr val="tx2"/>
              </a:buClr>
              <a:buFont typeface="Arial" panose="020B0604020202020204" pitchFamily="34" charset="0"/>
              <a:buChar char="•"/>
            </a:pPr>
            <a:r>
              <a:rPr lang="en-US" sz="1400" b="0" dirty="0">
                <a:solidFill>
                  <a:schemeClr val="tx1"/>
                </a:solidFill>
                <a:latin typeface="Arial" panose="020B0604020202020204" pitchFamily="34" charset="0"/>
                <a:cs typeface="Arial" panose="020B0604020202020204" pitchFamily="34" charset="0"/>
              </a:rPr>
              <a:t>14 employee PSTs were collected and exfiltrated via MEGA</a:t>
            </a:r>
          </a:p>
        </p:txBody>
      </p:sp>
      <p:sp>
        <p:nvSpPr>
          <p:cNvPr id="7" name="Text Placeholder 1">
            <a:extLst>
              <a:ext uri="{FF2B5EF4-FFF2-40B4-BE49-F238E27FC236}">
                <a16:creationId xmlns:a16="http://schemas.microsoft.com/office/drawing/2014/main" id="{6BE524C4-52C6-4E0A-BE9A-6A05A2EA7652}"/>
              </a:ext>
            </a:extLst>
          </p:cNvPr>
          <p:cNvSpPr txBox="1">
            <a:spLocks/>
          </p:cNvSpPr>
          <p:nvPr/>
        </p:nvSpPr>
        <p:spPr>
          <a:xfrm>
            <a:off x="992187" y="1655794"/>
            <a:ext cx="10204450" cy="259456"/>
          </a:xfrm>
          <a:prstGeom prst="rect">
            <a:avLst/>
          </a:prstGeom>
        </p:spPr>
        <p:txBody>
          <a:bodyPr vert="horz" lIns="0" tIns="0" rIns="91440" bIns="0" numCol="1" spcCol="182880" rtlCol="0" anchor="t" anchorCtr="0">
            <a:noAutofit/>
          </a:bodyPr>
          <a:lstStyle>
            <a:lvl1pPr marL="0" indent="0" algn="l" defTabSz="914400" rtl="0" eaLnBrk="1" latinLnBrk="0" hangingPunct="1">
              <a:lnSpc>
                <a:spcPct val="100000"/>
              </a:lnSpc>
              <a:spcBef>
                <a:spcPts val="0"/>
              </a:spcBef>
              <a:spcAft>
                <a:spcPts val="600"/>
              </a:spcAft>
              <a:buFontTx/>
              <a:buNone/>
              <a:defRPr sz="11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0"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4000" lvl="2" indent="-252000">
              <a:buClr>
                <a:schemeClr val="tx2"/>
              </a:buClr>
              <a:buFont typeface="Arial" panose="020B0604020202020204" pitchFamily="34" charset="0"/>
              <a:buChar char="-"/>
            </a:pPr>
            <a:r>
              <a:rPr lang="en-US" sz="1400" dirty="0">
                <a:latin typeface="Arial" panose="020B0604020202020204" pitchFamily="34" charset="0"/>
                <a:cs typeface="Arial" panose="020B0604020202020204" pitchFamily="34" charset="0"/>
              </a:rPr>
              <a:t>PowerShell one liner to dump this information (ran by attackers)	</a:t>
            </a:r>
          </a:p>
        </p:txBody>
      </p:sp>
      <p:sp>
        <p:nvSpPr>
          <p:cNvPr id="8" name="Text Placeholder 1">
            <a:extLst>
              <a:ext uri="{FF2B5EF4-FFF2-40B4-BE49-F238E27FC236}">
                <a16:creationId xmlns:a16="http://schemas.microsoft.com/office/drawing/2014/main" id="{24E61D46-D435-4051-BDC2-34F0AECFF4EE}"/>
              </a:ext>
            </a:extLst>
          </p:cNvPr>
          <p:cNvSpPr txBox="1">
            <a:spLocks/>
          </p:cNvSpPr>
          <p:nvPr/>
        </p:nvSpPr>
        <p:spPr>
          <a:xfrm>
            <a:off x="995363" y="1969257"/>
            <a:ext cx="10204450" cy="430887"/>
          </a:xfrm>
          <a:prstGeom prst="rect">
            <a:avLst/>
          </a:prstGeom>
          <a:noFill/>
        </p:spPr>
        <p:txBody>
          <a:bodyPr vert="horz" lIns="0" tIns="0" rIns="91440" bIns="0" numCol="1" spcCol="182880" rtlCol="0" anchor="t" anchorCtr="0">
            <a:spAutoFit/>
          </a:bodyPr>
          <a:lstStyle>
            <a:lvl1pPr marL="0" indent="0" algn="l" defTabSz="914400" rtl="0" eaLnBrk="1" latinLnBrk="0" hangingPunct="1">
              <a:lnSpc>
                <a:spcPct val="100000"/>
              </a:lnSpc>
              <a:spcBef>
                <a:spcPts val="0"/>
              </a:spcBef>
              <a:spcAft>
                <a:spcPts val="600"/>
              </a:spcAft>
              <a:buFontTx/>
              <a:buNone/>
              <a:defRPr sz="1100" b="1"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0"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buNone/>
            </a:pPr>
            <a:r>
              <a:rPr lang="en-US" sz="1400" dirty="0">
                <a:solidFill>
                  <a:schemeClr val="tx2"/>
                </a:solidFill>
                <a:latin typeface="Arial" panose="020B0604020202020204" pitchFamily="34" charset="0"/>
                <a:cs typeface="Arial" panose="020B0604020202020204" pitchFamily="34" charset="0"/>
              </a:rPr>
              <a:t>New-</a:t>
            </a:r>
            <a:r>
              <a:rPr lang="en-US" sz="1400" dirty="0" err="1">
                <a:solidFill>
                  <a:schemeClr val="tx2"/>
                </a:solidFill>
                <a:latin typeface="Arial" panose="020B0604020202020204" pitchFamily="34" charset="0"/>
                <a:cs typeface="Arial" panose="020B0604020202020204" pitchFamily="34" charset="0"/>
              </a:rPr>
              <a:t>MailboxExport</a:t>
            </a:r>
            <a:r>
              <a:rPr lang="en-US" sz="1400" dirty="0">
                <a:solidFill>
                  <a:schemeClr val="tx2"/>
                </a:solidFill>
                <a:latin typeface="Arial" panose="020B0604020202020204" pitchFamily="34" charset="0"/>
                <a:cs typeface="Arial" panose="020B0604020202020204" pitchFamily="34" charset="0"/>
              </a:rPr>
              <a:t> Request –</a:t>
            </a:r>
            <a:r>
              <a:rPr lang="en-US" sz="1400" dirty="0" err="1">
                <a:solidFill>
                  <a:schemeClr val="tx2"/>
                </a:solidFill>
                <a:latin typeface="Arial" panose="020B0604020202020204" pitchFamily="34" charset="0"/>
                <a:cs typeface="Arial" panose="020B0604020202020204" pitchFamily="34" charset="0"/>
              </a:rPr>
              <a:t>ContentFilter</a:t>
            </a:r>
            <a:r>
              <a:rPr lang="en-US" sz="1400" dirty="0">
                <a:solidFill>
                  <a:schemeClr val="tx2"/>
                </a:solidFill>
                <a:latin typeface="Arial" panose="020B0604020202020204" pitchFamily="34" charset="0"/>
                <a:cs typeface="Arial" panose="020B0604020202020204" pitchFamily="34" charset="0"/>
              </a:rPr>
              <a:t> “(Received –</a:t>
            </a:r>
            <a:r>
              <a:rPr lang="en-US" sz="1400" dirty="0" err="1">
                <a:solidFill>
                  <a:schemeClr val="tx2"/>
                </a:solidFill>
                <a:latin typeface="Arial" panose="020B0604020202020204" pitchFamily="34" charset="0"/>
                <a:cs typeface="Arial" panose="020B0604020202020204" pitchFamily="34" charset="0"/>
              </a:rPr>
              <a:t>lt</a:t>
            </a:r>
            <a:r>
              <a:rPr lang="en-US" sz="1400" dirty="0">
                <a:solidFill>
                  <a:schemeClr val="tx2"/>
                </a:solidFill>
                <a:latin typeface="Arial" panose="020B0604020202020204" pitchFamily="34" charset="0"/>
                <a:cs typeface="Arial" panose="020B0604020202020204" pitchFamily="34" charset="0"/>
              </a:rPr>
              <a:t> ‘06/27/2020’) –and (Received –</a:t>
            </a:r>
            <a:r>
              <a:rPr lang="en-US" sz="1400" dirty="0" err="1">
                <a:solidFill>
                  <a:schemeClr val="tx2"/>
                </a:solidFill>
                <a:latin typeface="Arial" panose="020B0604020202020204" pitchFamily="34" charset="0"/>
                <a:cs typeface="Arial" panose="020B0604020202020204" pitchFamily="34" charset="0"/>
              </a:rPr>
              <a:t>gt</a:t>
            </a:r>
            <a:r>
              <a:rPr lang="en-US" sz="1400" dirty="0">
                <a:solidFill>
                  <a:schemeClr val="tx2"/>
                </a:solidFill>
                <a:latin typeface="Arial" panose="020B0604020202020204" pitchFamily="34" charset="0"/>
                <a:cs typeface="Arial" panose="020B0604020202020204" pitchFamily="34" charset="0"/>
              </a:rPr>
              <a:t> ‘01/01/2020’)” –Mailbox “&lt;USERNAME&gt;” –</a:t>
            </a:r>
            <a:r>
              <a:rPr lang="en-US" sz="1400" dirty="0" err="1">
                <a:solidFill>
                  <a:schemeClr val="tx2"/>
                </a:solidFill>
                <a:latin typeface="Arial" panose="020B0604020202020204" pitchFamily="34" charset="0"/>
                <a:cs typeface="Arial" panose="020B0604020202020204" pitchFamily="34" charset="0"/>
              </a:rPr>
              <a:t>FilePath</a:t>
            </a:r>
            <a:r>
              <a:rPr lang="en-US" sz="1400" dirty="0">
                <a:solidFill>
                  <a:schemeClr val="tx2"/>
                </a:solidFill>
                <a:latin typeface="Arial" panose="020B0604020202020204" pitchFamily="34" charset="0"/>
                <a:cs typeface="Arial" panose="020B0604020202020204" pitchFamily="34" charset="0"/>
              </a:rPr>
              <a:t> “C:\Users\&lt;USER&gt;\</a:t>
            </a:r>
            <a:r>
              <a:rPr lang="en-US" sz="1400" dirty="0" err="1">
                <a:solidFill>
                  <a:schemeClr val="tx2"/>
                </a:solidFill>
                <a:latin typeface="Arial" panose="020B0604020202020204" pitchFamily="34" charset="0"/>
                <a:cs typeface="Arial" panose="020B0604020202020204" pitchFamily="34" charset="0"/>
              </a:rPr>
              <a:t>AppData</a:t>
            </a:r>
            <a:r>
              <a:rPr lang="en-US" sz="1400" dirty="0">
                <a:solidFill>
                  <a:schemeClr val="tx2"/>
                </a:solidFill>
                <a:latin typeface="Arial" panose="020B0604020202020204" pitchFamily="34" charset="0"/>
                <a:cs typeface="Arial" panose="020B0604020202020204" pitchFamily="34" charset="0"/>
              </a:rPr>
              <a:t>\Local\Temp\3\</a:t>
            </a:r>
            <a:r>
              <a:rPr lang="en-US" sz="1400" dirty="0" err="1">
                <a:solidFill>
                  <a:schemeClr val="tx2"/>
                </a:solidFill>
                <a:latin typeface="Arial" panose="020B0604020202020204" pitchFamily="34" charset="0"/>
                <a:cs typeface="Arial" panose="020B0604020202020204" pitchFamily="34" charset="0"/>
              </a:rPr>
              <a:t>Newfolder</a:t>
            </a:r>
            <a:r>
              <a:rPr lang="en-US" sz="1400" dirty="0">
                <a:solidFill>
                  <a:schemeClr val="tx2"/>
                </a:solidFill>
                <a:latin typeface="Arial" panose="020B0604020202020204" pitchFamily="34" charset="0"/>
                <a:cs typeface="Arial" panose="020B0604020202020204" pitchFamily="34" charset="0"/>
              </a:rPr>
              <a:t>\&lt;filename&gt;.</a:t>
            </a:r>
            <a:r>
              <a:rPr lang="en-US" sz="1400" dirty="0" err="1">
                <a:solidFill>
                  <a:schemeClr val="tx2"/>
                </a:solidFill>
                <a:latin typeface="Arial" panose="020B0604020202020204" pitchFamily="34" charset="0"/>
                <a:cs typeface="Arial" panose="020B0604020202020204" pitchFamily="34" charset="0"/>
              </a:rPr>
              <a:t>pst</a:t>
            </a:r>
            <a:r>
              <a:rPr lang="en-US" sz="1400" dirty="0">
                <a:solidFill>
                  <a:schemeClr val="tx2"/>
                </a:solidFill>
                <a:latin typeface="Arial" panose="020B0604020202020204" pitchFamily="34" charset="0"/>
                <a:cs typeface="Arial" panose="020B0604020202020204" pitchFamily="34" charset="0"/>
              </a:rPr>
              <a:t>”</a:t>
            </a:r>
            <a:endParaRPr lang="en-US" sz="1400" b="0" dirty="0">
              <a:solidFill>
                <a:schemeClr val="tx2"/>
              </a:solidFill>
              <a:latin typeface="Arial" panose="020B0604020202020204" pitchFamily="34" charset="0"/>
              <a:cs typeface="Arial" panose="020B0604020202020204" pitchFamily="34" charset="0"/>
            </a:endParaRPr>
          </a:p>
        </p:txBody>
      </p:sp>
      <p:graphicFrame>
        <p:nvGraphicFramePr>
          <p:cNvPr id="9" name="Table 3">
            <a:extLst>
              <a:ext uri="{FF2B5EF4-FFF2-40B4-BE49-F238E27FC236}">
                <a16:creationId xmlns:a16="http://schemas.microsoft.com/office/drawing/2014/main" id="{FC2DC876-528D-4EAF-8938-6ECACDFE18DC}"/>
              </a:ext>
            </a:extLst>
          </p:cNvPr>
          <p:cNvGraphicFramePr>
            <a:graphicFrameLocks noGrp="1"/>
          </p:cNvGraphicFramePr>
          <p:nvPr>
            <p:extLst>
              <p:ext uri="{D42A27DB-BD31-4B8C-83A1-F6EECF244321}">
                <p14:modId xmlns:p14="http://schemas.microsoft.com/office/powerpoint/2010/main" val="3257566347"/>
              </p:ext>
            </p:extLst>
          </p:nvPr>
        </p:nvGraphicFramePr>
        <p:xfrm>
          <a:off x="995363" y="2561845"/>
          <a:ext cx="10204450" cy="3366240"/>
        </p:xfrm>
        <a:graphic>
          <a:graphicData uri="http://schemas.openxmlformats.org/drawingml/2006/table">
            <a:tbl>
              <a:tblPr firstRow="1" bandRow="1">
                <a:tableStyleId>{1FECB4D8-DB02-4DC6-A0A2-4F2EBAE1DC90}</a:tableStyleId>
              </a:tblPr>
              <a:tblGrid>
                <a:gridCol w="1672963">
                  <a:extLst>
                    <a:ext uri="{9D8B030D-6E8A-4147-A177-3AD203B41FA5}">
                      <a16:colId xmlns:a16="http://schemas.microsoft.com/office/drawing/2014/main" val="389740613"/>
                    </a:ext>
                  </a:extLst>
                </a:gridCol>
                <a:gridCol w="5551847">
                  <a:extLst>
                    <a:ext uri="{9D8B030D-6E8A-4147-A177-3AD203B41FA5}">
                      <a16:colId xmlns:a16="http://schemas.microsoft.com/office/drawing/2014/main" val="5789530"/>
                    </a:ext>
                  </a:extLst>
                </a:gridCol>
                <a:gridCol w="1375010">
                  <a:extLst>
                    <a:ext uri="{9D8B030D-6E8A-4147-A177-3AD203B41FA5}">
                      <a16:colId xmlns:a16="http://schemas.microsoft.com/office/drawing/2014/main" val="2720765591"/>
                    </a:ext>
                  </a:extLst>
                </a:gridCol>
                <a:gridCol w="1604630">
                  <a:extLst>
                    <a:ext uri="{9D8B030D-6E8A-4147-A177-3AD203B41FA5}">
                      <a16:colId xmlns:a16="http://schemas.microsoft.com/office/drawing/2014/main" val="3089860748"/>
                    </a:ext>
                  </a:extLst>
                </a:gridCol>
              </a:tblGrid>
              <a:tr h="0">
                <a:tc>
                  <a:txBody>
                    <a:bodyPr/>
                    <a:lstStyle/>
                    <a:p>
                      <a:r>
                        <a:rPr lang="en-US" sz="1100" dirty="0"/>
                        <a:t>Date/Time (UTC)</a:t>
                      </a:r>
                    </a:p>
                  </a:txBody>
                  <a:tcPr marL="36000" marR="36000" marT="54000" marB="54000">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a:t>Event</a:t>
                      </a:r>
                    </a:p>
                  </a:txBody>
                  <a:tcPr marL="36000" marR="36000" marT="54000" marB="54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a:t>Artifact source</a:t>
                      </a:r>
                    </a:p>
                  </a:txBody>
                  <a:tcPr marL="36000" marR="36000" marT="54000" marB="54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a:t>Event ID (if applicable)</a:t>
                      </a:r>
                    </a:p>
                  </a:txBody>
                  <a:tcPr marL="36000" marR="36000" marT="54000" marB="54000">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14325025"/>
                  </a:ext>
                </a:extLst>
              </a:tr>
              <a:tr h="0">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2021-12-14 03:22:52.000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Program "C:\Windows\System32\WindowsPowerShell\v1.0\PowerShell.exe" executed</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err="1">
                          <a:solidFill>
                            <a:srgbClr val="000000"/>
                          </a:solidFill>
                          <a:effectLst/>
                          <a:latin typeface="Arial" panose="020B0604020202020204" pitchFamily="34" charset="0"/>
                          <a:cs typeface="Arial" panose="020B0604020202020204" pitchFamily="34" charset="0"/>
                        </a:rPr>
                        <a:t>UserAssist</a:t>
                      </a:r>
                      <a:r>
                        <a:rPr lang="en-US" sz="1100" b="0" i="0" u="none" strike="noStrike" dirty="0">
                          <a:solidFill>
                            <a:srgbClr val="000000"/>
                          </a:solidFill>
                          <a:effectLst/>
                          <a:latin typeface="Arial" panose="020B0604020202020204" pitchFamily="34" charset="0"/>
                          <a:cs typeface="Arial" panose="020B0604020202020204" pitchFamily="34" charset="0"/>
                        </a:rPr>
                        <a:t> | NTUSER.DAT</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0558649"/>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03:27:14.695</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File "C:\Users\ITUser\Downloads\MEGAsyncSetup64.exe" created</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$MFT</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3642227"/>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03:31:27.000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err="1">
                          <a:solidFill>
                            <a:srgbClr val="000000"/>
                          </a:solidFill>
                          <a:effectLst/>
                          <a:latin typeface="Arial" panose="020B0604020202020204" pitchFamily="34" charset="0"/>
                          <a:cs typeface="Arial" panose="020B0604020202020204" pitchFamily="34" charset="0"/>
                        </a:rPr>
                        <a:t>MSExchange</a:t>
                      </a:r>
                      <a:r>
                        <a:rPr lang="en-US" sz="1100" b="0" i="0" u="none" strike="noStrike" dirty="0">
                          <a:solidFill>
                            <a:srgbClr val="000000"/>
                          </a:solidFill>
                          <a:effectLst/>
                          <a:latin typeface="Arial" panose="020B0604020202020204" pitchFamily="34" charset="0"/>
                          <a:cs typeface="Arial" panose="020B0604020202020204" pitchFamily="34" charset="0"/>
                        </a:rPr>
                        <a:t> </a:t>
                      </a:r>
                      <a:r>
                        <a:rPr lang="en-US" sz="1100" b="0" i="0" u="none" strike="noStrike" dirty="0" err="1">
                          <a:solidFill>
                            <a:srgbClr val="000000"/>
                          </a:solidFill>
                          <a:effectLst/>
                          <a:latin typeface="Arial" panose="020B0604020202020204" pitchFamily="34" charset="0"/>
                          <a:cs typeface="Arial" panose="020B0604020202020204" pitchFamily="34" charset="0"/>
                        </a:rPr>
                        <a:t>Management.evtx</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077913"/>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03:31:27.000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err="1">
                          <a:solidFill>
                            <a:srgbClr val="000000"/>
                          </a:solidFill>
                          <a:effectLst/>
                          <a:latin typeface="Arial" panose="020B0604020202020204" pitchFamily="34" charset="0"/>
                          <a:cs typeface="Arial" panose="020B0604020202020204" pitchFamily="34" charset="0"/>
                        </a:rPr>
                        <a:t>MSExchange</a:t>
                      </a:r>
                      <a:r>
                        <a:rPr lang="en-US" sz="1100" b="0" i="0" u="none" strike="noStrike" dirty="0">
                          <a:solidFill>
                            <a:srgbClr val="000000"/>
                          </a:solidFill>
                          <a:effectLst/>
                          <a:latin typeface="Arial" panose="020B0604020202020204" pitchFamily="34" charset="0"/>
                          <a:cs typeface="Arial" panose="020B0604020202020204" pitchFamily="34" charset="0"/>
                        </a:rPr>
                        <a:t> </a:t>
                      </a:r>
                      <a:r>
                        <a:rPr lang="en-US" sz="1100" b="0" i="0" u="none" strike="noStrike" dirty="0" err="1">
                          <a:solidFill>
                            <a:srgbClr val="000000"/>
                          </a:solidFill>
                          <a:effectLst/>
                          <a:latin typeface="Arial" panose="020B0604020202020204" pitchFamily="34" charset="0"/>
                          <a:cs typeface="Arial" panose="020B0604020202020204" pitchFamily="34" charset="0"/>
                        </a:rPr>
                        <a:t>Management.evtx</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1299778"/>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03:31:45.000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MSExchange Management.evtx</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075979"/>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03:31:45.000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MSExchange Management.evtx</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0215878"/>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03:32:12.000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MSExchange Management.evtx</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12497"/>
                  </a:ext>
                </a:extLst>
              </a:tr>
              <a:tr h="0">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2021-12-14 03:32:12.000</a:t>
                      </a:r>
                    </a:p>
                  </a:txBody>
                  <a:tcPr marL="36000" marR="36000" marT="36000" marB="360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Dumped user PST file to "C:\Users\ITUser\AppData\Local\Temp\3\Newfolder"</a:t>
                      </a: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100" b="0" i="0" u="none" strike="noStrike" dirty="0" err="1">
                          <a:solidFill>
                            <a:srgbClr val="000000"/>
                          </a:solidFill>
                          <a:effectLst/>
                          <a:latin typeface="Arial" panose="020B0604020202020204" pitchFamily="34" charset="0"/>
                          <a:cs typeface="Arial" panose="020B0604020202020204" pitchFamily="34" charset="0"/>
                        </a:rPr>
                        <a:t>MSExchange</a:t>
                      </a:r>
                      <a:r>
                        <a:rPr lang="en-US" sz="1100" b="0" i="0" u="none" strike="noStrike" dirty="0">
                          <a:solidFill>
                            <a:srgbClr val="000000"/>
                          </a:solidFill>
                          <a:effectLst/>
                          <a:latin typeface="Arial" panose="020B0604020202020204" pitchFamily="34" charset="0"/>
                          <a:cs typeface="Arial" panose="020B0604020202020204" pitchFamily="34" charset="0"/>
                        </a:rPr>
                        <a:t> </a:t>
                      </a:r>
                      <a:r>
                        <a:rPr lang="en-US" sz="1100" b="0" i="0" u="none" strike="noStrike" dirty="0" err="1">
                          <a:solidFill>
                            <a:srgbClr val="000000"/>
                          </a:solidFill>
                          <a:effectLst/>
                          <a:latin typeface="Arial" panose="020B0604020202020204" pitchFamily="34" charset="0"/>
                          <a:cs typeface="Arial" panose="020B0604020202020204" pitchFamily="34" charset="0"/>
                        </a:rPr>
                        <a:t>Management.evtx</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36000" marB="360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aseline="0" dirty="0">
                          <a:latin typeface="Arial" panose="020B0604020202020204" pitchFamily="34" charset="0"/>
                          <a:cs typeface="Arial" panose="020B0604020202020204" pitchFamily="34" charset="0"/>
                        </a:rPr>
                        <a:t>6</a:t>
                      </a:r>
                    </a:p>
                  </a:txBody>
                  <a:tcPr marL="36000" marR="36000" marT="36000" marB="360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3794218"/>
                  </a:ext>
                </a:extLst>
              </a:tr>
            </a:tbl>
          </a:graphicData>
        </a:graphic>
      </p:graphicFrame>
    </p:spTree>
    <p:extLst>
      <p:ext uri="{BB962C8B-B14F-4D97-AF65-F5344CB8AC3E}">
        <p14:creationId xmlns:p14="http://schemas.microsoft.com/office/powerpoint/2010/main" val="945040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C6FD5-028B-4AD1-B37A-8A8ABED21FE9}"/>
              </a:ext>
            </a:extLst>
          </p:cNvPr>
          <p:cNvSpPr>
            <a:spLocks noGrp="1" noChangeAspect="1"/>
          </p:cNvSpPr>
          <p:nvPr>
            <p:ph type="title"/>
          </p:nvPr>
        </p:nvSpPr>
        <p:spPr>
          <a:xfrm>
            <a:off x="995363" y="431800"/>
            <a:ext cx="10204450" cy="533400"/>
          </a:xfrm>
        </p:spPr>
        <p:txBody>
          <a:bodyPr/>
          <a:lstStyle/>
          <a:p>
            <a:r>
              <a:rPr lang="en-US" dirty="0"/>
              <a:t>Data exfil analysis — MEGA (continued)</a:t>
            </a:r>
          </a:p>
        </p:txBody>
      </p:sp>
      <p:sp>
        <p:nvSpPr>
          <p:cNvPr id="17" name="TextBox 16">
            <a:extLst>
              <a:ext uri="{FF2B5EF4-FFF2-40B4-BE49-F238E27FC236}">
                <a16:creationId xmlns:a16="http://schemas.microsoft.com/office/drawing/2014/main" id="{94E3F46A-008E-43C5-9E77-5DC2FB45F445}"/>
              </a:ext>
            </a:extLst>
          </p:cNvPr>
          <p:cNvSpPr txBox="1"/>
          <p:nvPr/>
        </p:nvSpPr>
        <p:spPr>
          <a:xfrm>
            <a:off x="995363" y="5876925"/>
            <a:ext cx="2466365" cy="123111"/>
          </a:xfrm>
          <a:prstGeom prst="rect">
            <a:avLst/>
          </a:prstGeom>
          <a:noFill/>
        </p:spPr>
        <p:txBody>
          <a:bodyPr wrap="square" lIns="0" tIns="0" rIns="0" bIns="0" rtlCol="0">
            <a:spAutoFit/>
          </a:bodyPr>
          <a:lstStyle/>
          <a:p>
            <a:r>
              <a:rPr lang="en-US" sz="800" dirty="0"/>
              <a:t>https://blog.reconinfosec.com/megasync-analysis/</a:t>
            </a:r>
          </a:p>
        </p:txBody>
      </p:sp>
      <p:sp>
        <p:nvSpPr>
          <p:cNvPr id="40" name="TextBox 39">
            <a:extLst>
              <a:ext uri="{FF2B5EF4-FFF2-40B4-BE49-F238E27FC236}">
                <a16:creationId xmlns:a16="http://schemas.microsoft.com/office/drawing/2014/main" id="{D0237982-3A34-4D9C-83A7-B03364CEDE4C}"/>
              </a:ext>
            </a:extLst>
          </p:cNvPr>
          <p:cNvSpPr txBox="1">
            <a:spLocks/>
          </p:cNvSpPr>
          <p:nvPr/>
        </p:nvSpPr>
        <p:spPr>
          <a:xfrm>
            <a:off x="995364" y="1343025"/>
            <a:ext cx="10204450" cy="215444"/>
          </a:xfrm>
          <a:prstGeom prst="rect">
            <a:avLst/>
          </a:prstGeom>
          <a:noFill/>
        </p:spPr>
        <p:txBody>
          <a:bodyPr wrap="square" lIns="0" tIns="0" rIns="0" bIns="0" rtlCol="0">
            <a:spAutoFit/>
          </a:bodyPr>
          <a:lstStyle/>
          <a:p>
            <a:pPr marL="252000" indent="-252000">
              <a:spcAft>
                <a:spcPts val="600"/>
              </a:spcAft>
              <a:buClr>
                <a:schemeClr val="tx2"/>
              </a:buClr>
              <a:buFont typeface="Arial" panose="020B0604020202020204" pitchFamily="34" charset="0"/>
              <a:buChar char="•"/>
            </a:pPr>
            <a:r>
              <a:rPr lang="en-US" sz="1400" dirty="0">
                <a:latin typeface="Arial" panose="020B0604020202020204" pitchFamily="34" charset="0"/>
                <a:cs typeface="Arial" panose="020B0604020202020204" pitchFamily="34" charset="0"/>
              </a:rPr>
              <a:t>Location of MEGA logs: C:\Users\&lt;USER&gt;\AppData\Local\Mega Limited\</a:t>
            </a:r>
            <a:r>
              <a:rPr lang="en-US" sz="1400" dirty="0" err="1">
                <a:latin typeface="Arial" panose="020B0604020202020204" pitchFamily="34" charset="0"/>
                <a:cs typeface="Arial" panose="020B0604020202020204" pitchFamily="34" charset="0"/>
              </a:rPr>
              <a:t>MEGAsync</a:t>
            </a:r>
            <a:r>
              <a:rPr lang="en-US" sz="1400" dirty="0">
                <a:latin typeface="Arial" panose="020B0604020202020204" pitchFamily="34" charset="0"/>
                <a:cs typeface="Arial" panose="020B0604020202020204" pitchFamily="34" charset="0"/>
              </a:rPr>
              <a:t>\logs</a:t>
            </a:r>
            <a:endParaRPr lang="en-US" sz="1400" b="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8C99631-4936-4913-BD0D-13D4F370F0B4}"/>
              </a:ext>
            </a:extLst>
          </p:cNvPr>
          <p:cNvSpPr txBox="1">
            <a:spLocks/>
          </p:cNvSpPr>
          <p:nvPr/>
        </p:nvSpPr>
        <p:spPr>
          <a:xfrm>
            <a:off x="995363" y="1594474"/>
            <a:ext cx="10204450" cy="215444"/>
          </a:xfrm>
          <a:prstGeom prst="rect">
            <a:avLst/>
          </a:prstGeom>
          <a:noFill/>
        </p:spPr>
        <p:txBody>
          <a:bodyPr wrap="square" lIns="0" tIns="0" rIns="0" bIns="0" rtlCol="0">
            <a:spAutoFit/>
          </a:bodyPr>
          <a:lstStyle/>
          <a:p>
            <a:pPr marL="252000" indent="-252000">
              <a:spcAft>
                <a:spcPts val="600"/>
              </a:spcAft>
              <a:buClr>
                <a:schemeClr val="tx2"/>
              </a:buClr>
              <a:buFont typeface="Arial" panose="020B0604020202020204" pitchFamily="34" charset="0"/>
              <a:buChar char="•"/>
            </a:pPr>
            <a:r>
              <a:rPr lang="en-US" sz="1400" dirty="0">
                <a:latin typeface="Arial" panose="020B0604020202020204" pitchFamily="34" charset="0"/>
                <a:cs typeface="Arial" panose="020B0604020202020204" pitchFamily="34" charset="0"/>
              </a:rPr>
              <a:t>Using Linux (WSL), the following command made for quick work of the logs</a:t>
            </a:r>
            <a:endParaRPr lang="en-US" sz="1400" b="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E54B684-5850-4F65-8EA0-C09FFD5D4B79}"/>
              </a:ext>
            </a:extLst>
          </p:cNvPr>
          <p:cNvSpPr txBox="1">
            <a:spLocks/>
          </p:cNvSpPr>
          <p:nvPr/>
        </p:nvSpPr>
        <p:spPr>
          <a:xfrm>
            <a:off x="995363" y="1845923"/>
            <a:ext cx="10204450" cy="215444"/>
          </a:xfrm>
          <a:prstGeom prst="rect">
            <a:avLst/>
          </a:prstGeom>
          <a:noFill/>
        </p:spPr>
        <p:txBody>
          <a:bodyPr wrap="square" lIns="0" tIns="0" rIns="0" bIns="0" rtlCol="0">
            <a:spAutoFit/>
          </a:bodyPr>
          <a:lstStyle/>
          <a:p>
            <a:pPr marL="504000" lvl="1" indent="-252000">
              <a:spcAft>
                <a:spcPts val="600"/>
              </a:spcAft>
              <a:buClr>
                <a:schemeClr val="tx2"/>
              </a:buClr>
              <a:buFont typeface="Arial" panose="020B0604020202020204" pitchFamily="34" charset="0"/>
              <a:buChar char="-"/>
            </a:pPr>
            <a:r>
              <a:rPr lang="en-US" sz="1400" dirty="0" err="1">
                <a:latin typeface="Arial" panose="020B0604020202020204" pitchFamily="34" charset="0"/>
                <a:cs typeface="Arial" panose="020B0604020202020204" pitchFamily="34" charset="0"/>
              </a:rPr>
              <a:t>zgrep</a:t>
            </a:r>
            <a:r>
              <a:rPr lang="en-US" sz="1400" dirty="0">
                <a:latin typeface="Arial" panose="020B0604020202020204" pitchFamily="34" charset="0"/>
                <a:cs typeface="Arial" panose="020B0604020202020204" pitchFamily="34" charset="0"/>
              </a:rPr>
              <a:t> ‘Upload complete’ *</a:t>
            </a:r>
          </a:p>
        </p:txBody>
      </p:sp>
      <p:pic>
        <p:nvPicPr>
          <p:cNvPr id="11" name="Picture 10">
            <a:extLst>
              <a:ext uri="{FF2B5EF4-FFF2-40B4-BE49-F238E27FC236}">
                <a16:creationId xmlns:a16="http://schemas.microsoft.com/office/drawing/2014/main" id="{D9F484F6-E2ED-4E5B-AA6E-E1B4D47959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363" y="2141583"/>
            <a:ext cx="10208128" cy="3557882"/>
          </a:xfrm>
          <a:prstGeom prst="rect">
            <a:avLst/>
          </a:prstGeom>
        </p:spPr>
      </p:pic>
    </p:spTree>
    <p:extLst>
      <p:ext uri="{BB962C8B-B14F-4D97-AF65-F5344CB8AC3E}">
        <p14:creationId xmlns:p14="http://schemas.microsoft.com/office/powerpoint/2010/main" val="3421467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C6FD5-028B-4AD1-B37A-8A8ABED21FE9}"/>
              </a:ext>
            </a:extLst>
          </p:cNvPr>
          <p:cNvSpPr>
            <a:spLocks noGrp="1" noChangeAspect="1"/>
          </p:cNvSpPr>
          <p:nvPr>
            <p:ph type="title"/>
          </p:nvPr>
        </p:nvSpPr>
        <p:spPr>
          <a:xfrm>
            <a:off x="995363" y="431800"/>
            <a:ext cx="10204450" cy="533400"/>
          </a:xfrm>
        </p:spPr>
        <p:txBody>
          <a:bodyPr/>
          <a:lstStyle/>
          <a:p>
            <a:r>
              <a:rPr lang="en-US" dirty="0"/>
              <a:t>Data exfil analysis — MEGA (continued)</a:t>
            </a:r>
          </a:p>
        </p:txBody>
      </p:sp>
      <p:sp>
        <p:nvSpPr>
          <p:cNvPr id="17" name="TextBox 16">
            <a:extLst>
              <a:ext uri="{FF2B5EF4-FFF2-40B4-BE49-F238E27FC236}">
                <a16:creationId xmlns:a16="http://schemas.microsoft.com/office/drawing/2014/main" id="{94E3F46A-008E-43C5-9E77-5DC2FB45F445}"/>
              </a:ext>
            </a:extLst>
          </p:cNvPr>
          <p:cNvSpPr txBox="1"/>
          <p:nvPr/>
        </p:nvSpPr>
        <p:spPr>
          <a:xfrm>
            <a:off x="995363" y="5876925"/>
            <a:ext cx="2466365" cy="123111"/>
          </a:xfrm>
          <a:prstGeom prst="rect">
            <a:avLst/>
          </a:prstGeom>
          <a:noFill/>
        </p:spPr>
        <p:txBody>
          <a:bodyPr wrap="square" lIns="0" tIns="0" rIns="0" bIns="0" rtlCol="0">
            <a:spAutoFit/>
          </a:bodyPr>
          <a:lstStyle/>
          <a:p>
            <a:r>
              <a:rPr lang="en-US" sz="800" dirty="0"/>
              <a:t>https://blog.reconinfosec.com/megasync-analysis/</a:t>
            </a:r>
          </a:p>
        </p:txBody>
      </p:sp>
      <p:pic>
        <p:nvPicPr>
          <p:cNvPr id="11" name="Picture 10">
            <a:extLst>
              <a:ext uri="{FF2B5EF4-FFF2-40B4-BE49-F238E27FC236}">
                <a16:creationId xmlns:a16="http://schemas.microsoft.com/office/drawing/2014/main" id="{D9F484F6-E2ED-4E5B-AA6E-E1B4D47959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14" y="1283982"/>
            <a:ext cx="11768572" cy="4101750"/>
          </a:xfrm>
          <a:prstGeom prst="rect">
            <a:avLst/>
          </a:prstGeom>
        </p:spPr>
      </p:pic>
    </p:spTree>
    <p:extLst>
      <p:ext uri="{BB962C8B-B14F-4D97-AF65-F5344CB8AC3E}">
        <p14:creationId xmlns:p14="http://schemas.microsoft.com/office/powerpoint/2010/main" val="4124439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5B952C-0D76-4735-84FC-2081359F296F}"/>
              </a:ext>
            </a:extLst>
          </p:cNvPr>
          <p:cNvSpPr>
            <a:spLocks noGrp="1"/>
          </p:cNvSpPr>
          <p:nvPr>
            <p:ph type="ctrTitle"/>
          </p:nvPr>
        </p:nvSpPr>
        <p:spPr>
          <a:xfrm>
            <a:off x="1289860" y="2398601"/>
            <a:ext cx="5252400" cy="2367199"/>
          </a:xfrm>
        </p:spPr>
        <p:txBody>
          <a:bodyPr/>
          <a:lstStyle/>
          <a:p>
            <a:r>
              <a:rPr lang="en-GB" dirty="0"/>
              <a:t>PowerShell script reversal</a:t>
            </a:r>
            <a:endParaRPr lang="en-US" dirty="0"/>
          </a:p>
        </p:txBody>
      </p:sp>
      <p:sp>
        <p:nvSpPr>
          <p:cNvPr id="6" name="Text Placeholder 1">
            <a:extLst>
              <a:ext uri="{FF2B5EF4-FFF2-40B4-BE49-F238E27FC236}">
                <a16:creationId xmlns:a16="http://schemas.microsoft.com/office/drawing/2014/main" id="{EA564BDF-7CE4-453F-A3EC-86685704EB59}"/>
              </a:ext>
            </a:extLst>
          </p:cNvPr>
          <p:cNvSpPr>
            <a:spLocks noGrp="1"/>
          </p:cNvSpPr>
          <p:nvPr>
            <p:ph type="body" sz="quarter" idx="13"/>
          </p:nvPr>
        </p:nvSpPr>
        <p:spPr>
          <a:xfrm>
            <a:off x="1290638" y="5308442"/>
            <a:ext cx="5251450" cy="246221"/>
          </a:xfrm>
        </p:spPr>
        <p:txBody>
          <a:bodyPr/>
          <a:lstStyle/>
          <a:p>
            <a:pPr lvl="0"/>
            <a:r>
              <a:rPr lang="en-US" dirty="0"/>
              <a:t> </a:t>
            </a:r>
          </a:p>
        </p:txBody>
      </p:sp>
      <p:sp>
        <p:nvSpPr>
          <p:cNvPr id="4" name="Text Placeholder 3">
            <a:extLst>
              <a:ext uri="{FF2B5EF4-FFF2-40B4-BE49-F238E27FC236}">
                <a16:creationId xmlns:a16="http://schemas.microsoft.com/office/drawing/2014/main" id="{1BD7E664-DDE0-4DFA-BD8F-4EE972CBD2EE}"/>
              </a:ext>
            </a:extLst>
          </p:cNvPr>
          <p:cNvSpPr>
            <a:spLocks noGrp="1"/>
          </p:cNvSpPr>
          <p:nvPr>
            <p:ph type="body" sz="quarter" idx="14"/>
          </p:nvPr>
        </p:nvSpPr>
        <p:spPr>
          <a:xfrm>
            <a:off x="1289860" y="1140069"/>
            <a:ext cx="1082675" cy="812530"/>
          </a:xfrm>
        </p:spPr>
        <p:txBody>
          <a:bodyPr/>
          <a:lstStyle/>
          <a:p>
            <a:r>
              <a:rPr lang="en-US" dirty="0"/>
              <a:t>06</a:t>
            </a:r>
          </a:p>
        </p:txBody>
      </p:sp>
    </p:spTree>
    <p:extLst>
      <p:ext uri="{BB962C8B-B14F-4D97-AF65-F5344CB8AC3E}">
        <p14:creationId xmlns:p14="http://schemas.microsoft.com/office/powerpoint/2010/main" val="1981801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PowerShell script reversal</a:t>
            </a:r>
          </a:p>
        </p:txBody>
      </p:sp>
      <p:pic>
        <p:nvPicPr>
          <p:cNvPr id="4" name="Picture 3">
            <a:extLst>
              <a:ext uri="{FF2B5EF4-FFF2-40B4-BE49-F238E27FC236}">
                <a16:creationId xmlns:a16="http://schemas.microsoft.com/office/drawing/2014/main" id="{3B483C2E-0329-4145-B90A-2A2169506562}"/>
              </a:ext>
            </a:extLst>
          </p:cNvPr>
          <p:cNvPicPr>
            <a:picLocks noChangeAspect="1"/>
          </p:cNvPicPr>
          <p:nvPr/>
        </p:nvPicPr>
        <p:blipFill>
          <a:blip r:embed="rId2"/>
          <a:stretch>
            <a:fillRect/>
          </a:stretch>
        </p:blipFill>
        <p:spPr>
          <a:xfrm>
            <a:off x="3723126" y="1343026"/>
            <a:ext cx="7476687" cy="4533900"/>
          </a:xfrm>
          <a:prstGeom prst="rect">
            <a:avLst/>
          </a:prstGeom>
        </p:spPr>
      </p:pic>
      <p:sp>
        <p:nvSpPr>
          <p:cNvPr id="6" name="Text Placeholder 2">
            <a:extLst>
              <a:ext uri="{FF2B5EF4-FFF2-40B4-BE49-F238E27FC236}">
                <a16:creationId xmlns:a16="http://schemas.microsoft.com/office/drawing/2014/main" id="{838F1037-AAED-4AC6-9026-2FF919597D31}"/>
              </a:ext>
            </a:extLst>
          </p:cNvPr>
          <p:cNvSpPr txBox="1">
            <a:spLocks noChangeAspect="1"/>
          </p:cNvSpPr>
          <p:nvPr/>
        </p:nvSpPr>
        <p:spPr>
          <a:xfrm>
            <a:off x="995364" y="1343026"/>
            <a:ext cx="2633956" cy="4533900"/>
          </a:xfrm>
          <a:prstGeom prst="rect">
            <a:avLst/>
          </a:prstGeom>
          <a:ln w="12700">
            <a:solidFill>
              <a:schemeClr val="accent1"/>
            </a:solidFill>
          </a:ln>
        </p:spPr>
        <p:txBody>
          <a:bodyPr vert="horz" lIns="90011" tIns="90011" rIns="90011" bIns="90011" numCol="1" rtlCol="0" anchor="t" anchorCtr="0">
            <a:noAutofit/>
          </a:bodyPr>
          <a:lstStyle>
            <a:lvl1pPr indent="0">
              <a:lnSpc>
                <a:spcPct val="100000"/>
              </a:lnSpc>
              <a:spcBef>
                <a:spcPts val="0"/>
              </a:spcBef>
              <a:spcAft>
                <a:spcPts val="600"/>
              </a:spcAft>
              <a:buFontTx/>
              <a:buNone/>
              <a:defRPr sz="1600" b="1">
                <a:solidFill>
                  <a:schemeClr val="tx2"/>
                </a:solidFill>
              </a:defRPr>
            </a:lvl1pPr>
            <a:lvl2pPr marL="0" indent="0">
              <a:lnSpc>
                <a:spcPct val="100000"/>
              </a:lnSpc>
              <a:spcBef>
                <a:spcPts val="0"/>
              </a:spcBef>
              <a:spcAft>
                <a:spcPts val="600"/>
              </a:spcAft>
              <a:buFontTx/>
              <a:buNone/>
              <a:defRPr sz="1600"/>
            </a:lvl2pPr>
            <a:lvl3pPr marL="288000" lvl="2" indent="-288000">
              <a:lnSpc>
                <a:spcPct val="100000"/>
              </a:lnSpc>
              <a:spcBef>
                <a:spcPts val="0"/>
              </a:spcBef>
              <a:spcAft>
                <a:spcPts val="600"/>
              </a:spcAft>
              <a:buClr>
                <a:schemeClr val="tx2"/>
              </a:buClr>
              <a:buFont typeface="Arial" panose="020B0604020202020204" pitchFamily="34" charset="0"/>
              <a:buChar char="•"/>
              <a:defRPr sz="1600"/>
            </a:lvl3pPr>
            <a:lvl4pPr marL="361950" indent="-180975">
              <a:lnSpc>
                <a:spcPct val="100000"/>
              </a:lnSpc>
              <a:spcBef>
                <a:spcPts val="0"/>
              </a:spcBef>
              <a:spcAft>
                <a:spcPts val="600"/>
              </a:spcAft>
              <a:buClr>
                <a:schemeClr val="tx2"/>
              </a:buClr>
              <a:buFont typeface="Arial" panose="020B0604020202020204" pitchFamily="34" charset="0"/>
              <a:buChar char="-"/>
              <a:defRPr sz="1600"/>
            </a:lvl4pPr>
            <a:lvl5pPr marL="542925" indent="-180975">
              <a:lnSpc>
                <a:spcPct val="100000"/>
              </a:lnSpc>
              <a:spcBef>
                <a:spcPts val="0"/>
              </a:spcBef>
              <a:spcAft>
                <a:spcPts val="600"/>
              </a:spcAft>
              <a:buClr>
                <a:schemeClr val="tx2"/>
              </a:buClr>
              <a:buFont typeface="Arial" panose="020B0604020202020204" pitchFamily="34" charset="0"/>
              <a:buChar char="•"/>
              <a:defRPr sz="1600" baseline="0"/>
            </a:lvl5pPr>
            <a:lvl6pPr marL="719138" indent="-180975">
              <a:lnSpc>
                <a:spcPct val="100000"/>
              </a:lnSpc>
              <a:spcBef>
                <a:spcPts val="0"/>
              </a:spcBef>
              <a:spcAft>
                <a:spcPts val="600"/>
              </a:spcAft>
              <a:buClr>
                <a:schemeClr val="tx2"/>
              </a:buClr>
              <a:buFont typeface="Arial" panose="020B0604020202020204" pitchFamily="34" charset="0"/>
              <a:buChar char="-"/>
              <a:defRPr sz="1500">
                <a:solidFill>
                  <a:schemeClr val="tx2"/>
                </a:solidFill>
              </a:defRPr>
            </a:lvl6pPr>
            <a:lvl7pPr marL="896938" indent="-177800">
              <a:lnSpc>
                <a:spcPct val="100000"/>
              </a:lnSpc>
              <a:spcBef>
                <a:spcPts val="0"/>
              </a:spcBef>
              <a:spcAft>
                <a:spcPts val="600"/>
              </a:spcAft>
              <a:buClr>
                <a:schemeClr val="tx2"/>
              </a:buClr>
              <a:buFont typeface="Arial" panose="020B0604020202020204" pitchFamily="34" charset="0"/>
              <a:buChar char="•"/>
              <a:defRPr sz="1500">
                <a:solidFill>
                  <a:schemeClr val="tx2"/>
                </a:solidFill>
              </a:defRPr>
            </a:lvl7pPr>
            <a:lvl8pPr marL="1074738" indent="-177800">
              <a:lnSpc>
                <a:spcPct val="100000"/>
              </a:lnSpc>
              <a:spcBef>
                <a:spcPts val="0"/>
              </a:spcBef>
              <a:spcAft>
                <a:spcPts val="600"/>
              </a:spcAft>
              <a:buClr>
                <a:schemeClr val="tx2"/>
              </a:buClr>
              <a:buFont typeface="Arial" panose="020B0604020202020204" pitchFamily="34" charset="0"/>
              <a:buChar char="-"/>
              <a:defRPr sz="1500">
                <a:solidFill>
                  <a:schemeClr val="tx2"/>
                </a:solidFill>
              </a:defRPr>
            </a:lvl8pPr>
            <a:lvl9pPr marL="1257300" indent="-182563">
              <a:lnSpc>
                <a:spcPct val="90000"/>
              </a:lnSpc>
              <a:spcBef>
                <a:spcPts val="500"/>
              </a:spcBef>
              <a:buFont typeface="Arial" panose="020B0604020202020204" pitchFamily="34" charset="0"/>
              <a:buChar char="•"/>
              <a:defRPr sz="1500">
                <a:solidFill>
                  <a:schemeClr val="tx2"/>
                </a:solidFill>
              </a:defRPr>
            </a:lvl9pPr>
          </a:lstStyle>
          <a:p>
            <a:r>
              <a:rPr lang="en-US" dirty="0"/>
              <a:t>We were tasked with understanding what files were exfiltrated by the attackers specifically</a:t>
            </a:r>
          </a:p>
          <a:p>
            <a:pPr marL="252000" lvl="2" indent="-252000"/>
            <a:r>
              <a:rPr lang="en-US" sz="1400" dirty="0"/>
              <a:t>After consulting with Outside Counsel, we reversed the script to work for us</a:t>
            </a:r>
          </a:p>
          <a:p>
            <a:pPr marL="504000" lvl="3" indent="-252000"/>
            <a:r>
              <a:rPr lang="en-US" sz="1400" dirty="0"/>
              <a:t>We removed the hardcoded IP (for obvious reasons)</a:t>
            </a:r>
          </a:p>
          <a:p>
            <a:pPr marL="504000" lvl="3" indent="-252000"/>
            <a:r>
              <a:rPr lang="en-US" sz="1400" dirty="0"/>
              <a:t>We refactored the code and performed some code tidying</a:t>
            </a:r>
          </a:p>
          <a:p>
            <a:pPr marL="504000" lvl="3" indent="-252000"/>
            <a:r>
              <a:rPr lang="en-US" sz="1400" dirty="0"/>
              <a:t>We wrote all hits to a CSV file (per system) to be able to provide results to the client and Counsel</a:t>
            </a:r>
          </a:p>
        </p:txBody>
      </p:sp>
    </p:spTree>
    <p:extLst>
      <p:ext uri="{BB962C8B-B14F-4D97-AF65-F5344CB8AC3E}">
        <p14:creationId xmlns:p14="http://schemas.microsoft.com/office/powerpoint/2010/main" val="208181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PowerShell script reversal</a:t>
            </a:r>
          </a:p>
        </p:txBody>
      </p:sp>
      <p:pic>
        <p:nvPicPr>
          <p:cNvPr id="7" name="Picture 2">
            <a:extLst>
              <a:ext uri="{FF2B5EF4-FFF2-40B4-BE49-F238E27FC236}">
                <a16:creationId xmlns:a16="http://schemas.microsoft.com/office/drawing/2014/main" id="{BE34C73A-D7F0-4D44-ACC9-CF37B9FCF1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71157" y="965200"/>
            <a:ext cx="7024511" cy="5518070"/>
          </a:xfrm>
          <a:prstGeom prst="rect">
            <a:avLst/>
          </a:prstGeom>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0CA804-5E7C-47E3-A991-BABA708F262E}"/>
              </a:ext>
            </a:extLst>
          </p:cNvPr>
          <p:cNvSpPr txBox="1">
            <a:spLocks noChangeAspect="1"/>
          </p:cNvSpPr>
          <p:nvPr/>
        </p:nvSpPr>
        <p:spPr>
          <a:xfrm>
            <a:off x="5785478" y="431800"/>
            <a:ext cx="5040000" cy="360000"/>
          </a:xfrm>
          <a:prstGeom prst="rect">
            <a:avLst/>
          </a:prstGeom>
          <a:solidFill>
            <a:schemeClr val="tx2"/>
          </a:solidFill>
        </p:spPr>
        <p:txBody>
          <a:bodyPr wrap="square" lIns="54610" tIns="54610" rIns="54610" bIns="54610" rtlCol="0">
            <a:noAutofit/>
          </a:bodyPr>
          <a:lstStyle/>
          <a:p>
            <a:pPr algn="ctr">
              <a:spcAft>
                <a:spcPts val="600"/>
              </a:spcAft>
            </a:pPr>
            <a:r>
              <a:rPr lang="en-US" sz="1500" b="1" dirty="0">
                <a:solidFill>
                  <a:schemeClr val="bg1"/>
                </a:solidFill>
              </a:rPr>
              <a:t>Attackers</a:t>
            </a:r>
          </a:p>
        </p:txBody>
      </p:sp>
    </p:spTree>
    <p:extLst>
      <p:ext uri="{BB962C8B-B14F-4D97-AF65-F5344CB8AC3E}">
        <p14:creationId xmlns:p14="http://schemas.microsoft.com/office/powerpoint/2010/main" val="156748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PowerShell script reversal</a:t>
            </a:r>
          </a:p>
        </p:txBody>
      </p:sp>
      <p:pic>
        <p:nvPicPr>
          <p:cNvPr id="4" name="Picture 3">
            <a:extLst>
              <a:ext uri="{FF2B5EF4-FFF2-40B4-BE49-F238E27FC236}">
                <a16:creationId xmlns:a16="http://schemas.microsoft.com/office/drawing/2014/main" id="{3B483C2E-0329-4145-B90A-2A2169506562}"/>
              </a:ext>
            </a:extLst>
          </p:cNvPr>
          <p:cNvPicPr>
            <a:picLocks noChangeAspect="1"/>
          </p:cNvPicPr>
          <p:nvPr/>
        </p:nvPicPr>
        <p:blipFill>
          <a:blip r:embed="rId2"/>
          <a:stretch>
            <a:fillRect/>
          </a:stretch>
        </p:blipFill>
        <p:spPr>
          <a:xfrm>
            <a:off x="1747455" y="965200"/>
            <a:ext cx="8697089" cy="5273958"/>
          </a:xfrm>
          <a:prstGeom prst="rect">
            <a:avLst/>
          </a:prstGeom>
        </p:spPr>
      </p:pic>
      <p:sp>
        <p:nvSpPr>
          <p:cNvPr id="9" name="TextBox 8">
            <a:extLst>
              <a:ext uri="{FF2B5EF4-FFF2-40B4-BE49-F238E27FC236}">
                <a16:creationId xmlns:a16="http://schemas.microsoft.com/office/drawing/2014/main" id="{CB65606E-190E-406D-A59A-9F88E00B823A}"/>
              </a:ext>
            </a:extLst>
          </p:cNvPr>
          <p:cNvSpPr txBox="1">
            <a:spLocks noChangeAspect="1"/>
          </p:cNvSpPr>
          <p:nvPr/>
        </p:nvSpPr>
        <p:spPr>
          <a:xfrm>
            <a:off x="6159814" y="431800"/>
            <a:ext cx="5040000" cy="360000"/>
          </a:xfrm>
          <a:prstGeom prst="rect">
            <a:avLst/>
          </a:prstGeom>
          <a:solidFill>
            <a:schemeClr val="accent4"/>
          </a:solidFill>
        </p:spPr>
        <p:txBody>
          <a:bodyPr wrap="square" lIns="54610" tIns="54610" rIns="54610" bIns="54610" rtlCol="0">
            <a:noAutofit/>
          </a:bodyPr>
          <a:lstStyle/>
          <a:p>
            <a:pPr algn="ctr">
              <a:spcAft>
                <a:spcPts val="600"/>
              </a:spcAft>
            </a:pPr>
            <a:r>
              <a:rPr lang="en-US" sz="1500" b="1" dirty="0">
                <a:solidFill>
                  <a:schemeClr val="bg1"/>
                </a:solidFill>
              </a:rPr>
              <a:t>Ours</a:t>
            </a:r>
          </a:p>
        </p:txBody>
      </p:sp>
    </p:spTree>
    <p:extLst>
      <p:ext uri="{BB962C8B-B14F-4D97-AF65-F5344CB8AC3E}">
        <p14:creationId xmlns:p14="http://schemas.microsoft.com/office/powerpoint/2010/main" val="3115663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8B7A-C92B-44A6-82C5-CD1E768E7EC2}"/>
              </a:ext>
            </a:extLst>
          </p:cNvPr>
          <p:cNvSpPr>
            <a:spLocks noGrp="1"/>
          </p:cNvSpPr>
          <p:nvPr>
            <p:ph type="ctrTitle"/>
          </p:nvPr>
        </p:nvSpPr>
        <p:spPr>
          <a:xfrm>
            <a:off x="1289860" y="2398601"/>
            <a:ext cx="5252400" cy="2367199"/>
          </a:xfrm>
        </p:spPr>
        <p:txBody>
          <a:bodyPr/>
          <a:lstStyle/>
          <a:p>
            <a:r>
              <a:rPr lang="en-GB" dirty="0"/>
              <a:t>MITRE ATT&amp;CK mapping</a:t>
            </a:r>
            <a:br>
              <a:rPr lang="en-US" dirty="0"/>
            </a:br>
            <a:endParaRPr lang="en-US" dirty="0"/>
          </a:p>
        </p:txBody>
      </p:sp>
      <p:sp>
        <p:nvSpPr>
          <p:cNvPr id="6" name="Text Placeholder 1">
            <a:extLst>
              <a:ext uri="{FF2B5EF4-FFF2-40B4-BE49-F238E27FC236}">
                <a16:creationId xmlns:a16="http://schemas.microsoft.com/office/drawing/2014/main" id="{C7B8EC2D-F9E7-42D0-B846-ACA75CE2414A}"/>
              </a:ext>
            </a:extLst>
          </p:cNvPr>
          <p:cNvSpPr>
            <a:spLocks noGrp="1"/>
          </p:cNvSpPr>
          <p:nvPr>
            <p:ph type="body" sz="quarter" idx="13"/>
          </p:nvPr>
        </p:nvSpPr>
        <p:spPr>
          <a:xfrm>
            <a:off x="1289860" y="4985095"/>
            <a:ext cx="5252400" cy="569387"/>
          </a:xfrm>
        </p:spPr>
        <p:txBody>
          <a:bodyPr/>
          <a:lstStyle/>
          <a:p>
            <a:pPr lvl="0"/>
            <a:r>
              <a:rPr lang="en-GB" dirty="0"/>
              <a:t>MITRE ATT&amp;CK mapping</a:t>
            </a:r>
            <a:endParaRPr lang="en-US" dirty="0"/>
          </a:p>
        </p:txBody>
      </p:sp>
      <p:sp>
        <p:nvSpPr>
          <p:cNvPr id="8" name="Text Placeholder 7">
            <a:extLst>
              <a:ext uri="{FF2B5EF4-FFF2-40B4-BE49-F238E27FC236}">
                <a16:creationId xmlns:a16="http://schemas.microsoft.com/office/drawing/2014/main" id="{D973185B-49CF-4BBC-91BB-17DB3BBDD3CE}"/>
              </a:ext>
            </a:extLst>
          </p:cNvPr>
          <p:cNvSpPr>
            <a:spLocks noGrp="1"/>
          </p:cNvSpPr>
          <p:nvPr>
            <p:ph type="body" sz="quarter" idx="14"/>
          </p:nvPr>
        </p:nvSpPr>
        <p:spPr>
          <a:xfrm>
            <a:off x="1289860" y="1140069"/>
            <a:ext cx="1082675" cy="812530"/>
          </a:xfrm>
        </p:spPr>
        <p:txBody>
          <a:bodyPr/>
          <a:lstStyle/>
          <a:p>
            <a:r>
              <a:rPr lang="en-US" dirty="0"/>
              <a:t>07</a:t>
            </a:r>
          </a:p>
        </p:txBody>
      </p:sp>
    </p:spTree>
    <p:extLst>
      <p:ext uri="{BB962C8B-B14F-4D97-AF65-F5344CB8AC3E}">
        <p14:creationId xmlns:p14="http://schemas.microsoft.com/office/powerpoint/2010/main" val="316846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MITRE ATT&amp;CK mapping — found in presentation</a:t>
            </a:r>
          </a:p>
        </p:txBody>
      </p:sp>
      <p:sp>
        <p:nvSpPr>
          <p:cNvPr id="7" name="TextBox 6">
            <a:extLst>
              <a:ext uri="{FF2B5EF4-FFF2-40B4-BE49-F238E27FC236}">
                <a16:creationId xmlns:a16="http://schemas.microsoft.com/office/drawing/2014/main" id="{F3CA6D9B-2516-419F-8D3A-B8DCF8FA39D0}"/>
              </a:ext>
            </a:extLst>
          </p:cNvPr>
          <p:cNvSpPr txBox="1">
            <a:spLocks/>
          </p:cNvSpPr>
          <p:nvPr/>
        </p:nvSpPr>
        <p:spPr>
          <a:xfrm>
            <a:off x="995364" y="1343025"/>
            <a:ext cx="10204450" cy="4580741"/>
          </a:xfrm>
          <a:prstGeom prst="rect">
            <a:avLst/>
          </a:prstGeom>
          <a:noFill/>
        </p:spPr>
        <p:txBody>
          <a:bodyPr wrap="square" lIns="0" tIns="0" rIns="0" bIns="0" rtlCol="0">
            <a:spAutoFit/>
          </a:bodyPr>
          <a:lstStyle/>
          <a:p>
            <a:pPr defTabSz="1074738">
              <a:spcAft>
                <a:spcPts val="400"/>
              </a:spcAft>
            </a:pPr>
            <a:r>
              <a:rPr lang="en-US" sz="1100" dirty="0">
                <a:solidFill>
                  <a:schemeClr val="tx2"/>
                </a:solidFill>
              </a:rPr>
              <a:t>Slide 8 	— </a:t>
            </a:r>
            <a:r>
              <a:rPr lang="en-US" sz="1100" dirty="0"/>
              <a:t>Masquerading: Match Legitimate Name or Location (T1036.005)</a:t>
            </a:r>
          </a:p>
          <a:p>
            <a:pPr defTabSz="1074738">
              <a:spcAft>
                <a:spcPts val="400"/>
              </a:spcAft>
            </a:pPr>
            <a:r>
              <a:rPr lang="en-US" sz="1100" dirty="0">
                <a:solidFill>
                  <a:schemeClr val="tx2"/>
                </a:solidFill>
              </a:rPr>
              <a:t>Slide 11 	— </a:t>
            </a:r>
            <a:r>
              <a:rPr lang="en-US" sz="1100" dirty="0"/>
              <a:t>Command and Scripting Interpreter: PowerShell (T1059.001)</a:t>
            </a:r>
          </a:p>
          <a:p>
            <a:pPr defTabSz="1074738">
              <a:spcAft>
                <a:spcPts val="400"/>
              </a:spcAft>
            </a:pPr>
            <a:r>
              <a:rPr lang="en-US" sz="1100" dirty="0">
                <a:solidFill>
                  <a:schemeClr val="tx2"/>
                </a:solidFill>
              </a:rPr>
              <a:t>Slide 16 	— </a:t>
            </a:r>
            <a:r>
              <a:rPr lang="en-US" sz="1100" dirty="0"/>
              <a:t>Command and Scripting Interpreter: Windows Command Shell (T1059.003)</a:t>
            </a:r>
          </a:p>
          <a:p>
            <a:pPr defTabSz="1074738">
              <a:spcAft>
                <a:spcPts val="400"/>
              </a:spcAft>
            </a:pPr>
            <a:r>
              <a:rPr lang="en-US" sz="1100" dirty="0">
                <a:solidFill>
                  <a:schemeClr val="tx2"/>
                </a:solidFill>
              </a:rPr>
              <a:t>Slide 16 	— </a:t>
            </a:r>
            <a:r>
              <a:rPr lang="en-US" sz="1100" dirty="0"/>
              <a:t>Command and Scripting Interpreter: PowerShell (T1059.001)</a:t>
            </a:r>
          </a:p>
          <a:p>
            <a:pPr defTabSz="1074738">
              <a:spcAft>
                <a:spcPts val="400"/>
              </a:spcAft>
            </a:pPr>
            <a:r>
              <a:rPr lang="en-US" sz="1100" dirty="0">
                <a:solidFill>
                  <a:schemeClr val="tx2"/>
                </a:solidFill>
              </a:rPr>
              <a:t>Slide 16 	— </a:t>
            </a:r>
            <a:r>
              <a:rPr lang="en-US" sz="1100" dirty="0"/>
              <a:t>OS Credential Dumping: NTDS (T1003.003)</a:t>
            </a:r>
          </a:p>
          <a:p>
            <a:pPr defTabSz="1074738">
              <a:spcAft>
                <a:spcPts val="400"/>
              </a:spcAft>
            </a:pPr>
            <a:r>
              <a:rPr lang="en-US" sz="1100" dirty="0">
                <a:solidFill>
                  <a:schemeClr val="tx2"/>
                </a:solidFill>
              </a:rPr>
              <a:t>Slide 18 	— </a:t>
            </a:r>
            <a:r>
              <a:rPr lang="en-US" sz="1100" dirty="0"/>
              <a:t>Command and Scripting Interpreter: PowerShell (T1059.001)</a:t>
            </a:r>
          </a:p>
          <a:p>
            <a:pPr defTabSz="1074738">
              <a:spcAft>
                <a:spcPts val="400"/>
              </a:spcAft>
            </a:pPr>
            <a:r>
              <a:rPr lang="en-US" sz="1100" dirty="0">
                <a:solidFill>
                  <a:schemeClr val="tx2"/>
                </a:solidFill>
              </a:rPr>
              <a:t>Slide 18 	— </a:t>
            </a:r>
            <a:r>
              <a:rPr lang="en-US" sz="1100" dirty="0"/>
              <a:t>Modify Registry (T1112)</a:t>
            </a:r>
          </a:p>
          <a:p>
            <a:pPr defTabSz="1074738">
              <a:spcAft>
                <a:spcPts val="400"/>
              </a:spcAft>
            </a:pPr>
            <a:r>
              <a:rPr lang="en-US" sz="1100" dirty="0">
                <a:solidFill>
                  <a:schemeClr val="tx2"/>
                </a:solidFill>
              </a:rPr>
              <a:t>Slide 18 	— </a:t>
            </a:r>
            <a:r>
              <a:rPr lang="en-US" sz="1100" dirty="0"/>
              <a:t>Impair Defenses: Disable or Modify Tools (T1562.001)</a:t>
            </a:r>
          </a:p>
          <a:p>
            <a:pPr defTabSz="1074738">
              <a:spcAft>
                <a:spcPts val="400"/>
              </a:spcAft>
            </a:pPr>
            <a:r>
              <a:rPr lang="en-US" sz="1100" dirty="0">
                <a:solidFill>
                  <a:schemeClr val="tx2"/>
                </a:solidFill>
              </a:rPr>
              <a:t>Slide 19 	— </a:t>
            </a:r>
            <a:r>
              <a:rPr lang="en-US" sz="1100" dirty="0"/>
              <a:t>Command and Scripting Interpreter: Windows Command Shell (T1059.003)</a:t>
            </a:r>
          </a:p>
          <a:p>
            <a:pPr defTabSz="1074738">
              <a:spcAft>
                <a:spcPts val="400"/>
              </a:spcAft>
            </a:pPr>
            <a:r>
              <a:rPr lang="en-US" sz="1100" dirty="0">
                <a:solidFill>
                  <a:schemeClr val="tx2"/>
                </a:solidFill>
              </a:rPr>
              <a:t>Slide 19 	— </a:t>
            </a:r>
            <a:r>
              <a:rPr lang="en-US" sz="1100" dirty="0"/>
              <a:t>Indicator Removal on Host: Clear Windows Event Logs (T1070.001)</a:t>
            </a:r>
          </a:p>
          <a:p>
            <a:pPr defTabSz="1074738">
              <a:spcAft>
                <a:spcPts val="400"/>
              </a:spcAft>
            </a:pPr>
            <a:r>
              <a:rPr lang="en-US" sz="1100" dirty="0">
                <a:solidFill>
                  <a:schemeClr val="tx2"/>
                </a:solidFill>
              </a:rPr>
              <a:t>Slide 22 	— </a:t>
            </a:r>
            <a:r>
              <a:rPr lang="en-US" sz="1100" dirty="0"/>
              <a:t>Command and Scripting Interpreter: PowerShell (T1059.001)</a:t>
            </a:r>
          </a:p>
          <a:p>
            <a:pPr defTabSz="1074738">
              <a:spcAft>
                <a:spcPts val="400"/>
              </a:spcAft>
            </a:pPr>
            <a:r>
              <a:rPr lang="en-US" sz="1100" dirty="0">
                <a:solidFill>
                  <a:schemeClr val="tx2"/>
                </a:solidFill>
              </a:rPr>
              <a:t>Slide 22 	— </a:t>
            </a:r>
            <a:r>
              <a:rPr lang="en-US" sz="1100" dirty="0"/>
              <a:t>Automated Collection (T1119)</a:t>
            </a:r>
          </a:p>
          <a:p>
            <a:pPr defTabSz="1074738">
              <a:spcAft>
                <a:spcPts val="400"/>
              </a:spcAft>
            </a:pPr>
            <a:r>
              <a:rPr lang="en-US" sz="1100" dirty="0">
                <a:solidFill>
                  <a:schemeClr val="tx2"/>
                </a:solidFill>
              </a:rPr>
              <a:t>Slide 22 	— </a:t>
            </a:r>
            <a:r>
              <a:rPr lang="en-US" sz="1100" dirty="0"/>
              <a:t>Data from Local System (T1005)</a:t>
            </a:r>
          </a:p>
          <a:p>
            <a:pPr defTabSz="1074738">
              <a:spcAft>
                <a:spcPts val="400"/>
              </a:spcAft>
            </a:pPr>
            <a:r>
              <a:rPr lang="en-US" sz="1100" dirty="0">
                <a:solidFill>
                  <a:schemeClr val="tx2"/>
                </a:solidFill>
              </a:rPr>
              <a:t>Slide 22 	— </a:t>
            </a:r>
            <a:r>
              <a:rPr lang="en-US" sz="1100" dirty="0"/>
              <a:t>Data from Network Shared Drive (T1039)</a:t>
            </a:r>
          </a:p>
          <a:p>
            <a:pPr defTabSz="1074738">
              <a:spcAft>
                <a:spcPts val="400"/>
              </a:spcAft>
            </a:pPr>
            <a:r>
              <a:rPr lang="en-US" sz="1100" dirty="0">
                <a:solidFill>
                  <a:schemeClr val="tx2"/>
                </a:solidFill>
              </a:rPr>
              <a:t>Slide 22 	— </a:t>
            </a:r>
            <a:r>
              <a:rPr lang="en-US" sz="1100" dirty="0"/>
              <a:t>Data Staged: Local Data Staging (T1074.001)</a:t>
            </a:r>
          </a:p>
          <a:p>
            <a:pPr defTabSz="1074738">
              <a:spcAft>
                <a:spcPts val="400"/>
              </a:spcAft>
            </a:pPr>
            <a:r>
              <a:rPr lang="en-US" sz="1100" dirty="0">
                <a:solidFill>
                  <a:schemeClr val="tx2"/>
                </a:solidFill>
              </a:rPr>
              <a:t>Slide 22 	— </a:t>
            </a:r>
            <a:r>
              <a:rPr lang="en-US" sz="1100" dirty="0"/>
              <a:t>Exfiltration Over Alternative Protocol: Exfiltration Over Unencrypted Non-C2 Protocol (T1048.003)</a:t>
            </a:r>
          </a:p>
          <a:p>
            <a:pPr defTabSz="1074738">
              <a:spcAft>
                <a:spcPts val="400"/>
              </a:spcAft>
            </a:pPr>
            <a:r>
              <a:rPr lang="en-US" sz="1100" dirty="0">
                <a:solidFill>
                  <a:schemeClr val="tx2"/>
                </a:solidFill>
              </a:rPr>
              <a:t>Slides 27 &amp; 28 	— </a:t>
            </a:r>
            <a:r>
              <a:rPr lang="en-US" sz="1100" dirty="0"/>
              <a:t>Exfiltration Over Alternative Protocol: Exfiltration Over Unencrypted Non-C2 Protocol (T1048.003)</a:t>
            </a:r>
          </a:p>
          <a:p>
            <a:pPr defTabSz="1074738">
              <a:spcAft>
                <a:spcPts val="400"/>
              </a:spcAft>
            </a:pPr>
            <a:r>
              <a:rPr lang="en-US" sz="1100" dirty="0">
                <a:solidFill>
                  <a:schemeClr val="tx2"/>
                </a:solidFill>
              </a:rPr>
              <a:t>Slide 31 	— </a:t>
            </a:r>
            <a:r>
              <a:rPr lang="en-US" sz="1100" dirty="0"/>
              <a:t>Command and Scripting Interpreter: PowerShell (T1059.001)</a:t>
            </a:r>
          </a:p>
          <a:p>
            <a:pPr defTabSz="1074738">
              <a:spcAft>
                <a:spcPts val="400"/>
              </a:spcAft>
            </a:pPr>
            <a:r>
              <a:rPr lang="en-US" sz="1100" dirty="0">
                <a:solidFill>
                  <a:schemeClr val="tx2"/>
                </a:solidFill>
              </a:rPr>
              <a:t>Slide 31 	— </a:t>
            </a:r>
            <a:r>
              <a:rPr lang="en-US" sz="1100" dirty="0"/>
              <a:t>Data Staged: Local Data Staging (T1074.001)</a:t>
            </a:r>
          </a:p>
          <a:p>
            <a:pPr defTabSz="1074738">
              <a:spcAft>
                <a:spcPts val="400"/>
              </a:spcAft>
            </a:pPr>
            <a:r>
              <a:rPr lang="en-US" sz="1100" dirty="0">
                <a:solidFill>
                  <a:schemeClr val="tx2"/>
                </a:solidFill>
              </a:rPr>
              <a:t>Slide 31 	— </a:t>
            </a:r>
            <a:r>
              <a:rPr lang="en-US" sz="1100" dirty="0"/>
              <a:t>Exfiltration Over Web Service: Exfiltration to Cloud Storage (T1567.002)</a:t>
            </a:r>
          </a:p>
          <a:p>
            <a:pPr defTabSz="1074738">
              <a:spcAft>
                <a:spcPts val="400"/>
              </a:spcAft>
            </a:pPr>
            <a:r>
              <a:rPr lang="en-US" sz="1100" dirty="0">
                <a:solidFill>
                  <a:schemeClr val="tx2"/>
                </a:solidFill>
              </a:rPr>
              <a:t>Slide 32 	— </a:t>
            </a:r>
            <a:r>
              <a:rPr lang="en-US" sz="1100" dirty="0"/>
              <a:t>Exfiltration Over Web Service: Exfiltration to Cloud Storage (T1567.002)</a:t>
            </a:r>
          </a:p>
        </p:txBody>
      </p:sp>
    </p:spTree>
    <p:extLst>
      <p:ext uri="{BB962C8B-B14F-4D97-AF65-F5344CB8AC3E}">
        <p14:creationId xmlns:p14="http://schemas.microsoft.com/office/powerpoint/2010/main" val="200935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B5A9D13-159F-4879-BF64-A27F0BEB4E1F}"/>
              </a:ext>
            </a:extLst>
          </p:cNvPr>
          <p:cNvSpPr>
            <a:spLocks noGrp="1"/>
          </p:cNvSpPr>
          <p:nvPr>
            <p:ph type="body" sz="quarter" idx="13"/>
          </p:nvPr>
        </p:nvSpPr>
        <p:spPr>
          <a:xfrm>
            <a:off x="1289860" y="5308261"/>
            <a:ext cx="5252400" cy="246221"/>
          </a:xfrm>
        </p:spPr>
        <p:txBody>
          <a:bodyPr/>
          <a:lstStyle/>
          <a:p>
            <a:r>
              <a:rPr lang="en-US" dirty="0"/>
              <a:t> </a:t>
            </a:r>
          </a:p>
        </p:txBody>
      </p:sp>
      <p:sp>
        <p:nvSpPr>
          <p:cNvPr id="9" name="Text Placeholder 8">
            <a:extLst>
              <a:ext uri="{FF2B5EF4-FFF2-40B4-BE49-F238E27FC236}">
                <a16:creationId xmlns:a16="http://schemas.microsoft.com/office/drawing/2014/main" id="{A7785BA4-AA06-412E-A4CA-28F7649DA89B}"/>
              </a:ext>
            </a:extLst>
          </p:cNvPr>
          <p:cNvSpPr>
            <a:spLocks noGrp="1"/>
          </p:cNvSpPr>
          <p:nvPr>
            <p:ph type="body" sz="quarter" idx="14"/>
          </p:nvPr>
        </p:nvSpPr>
        <p:spPr>
          <a:xfrm>
            <a:off x="1289860" y="1140069"/>
            <a:ext cx="1082675" cy="812530"/>
          </a:xfrm>
        </p:spPr>
        <p:txBody>
          <a:bodyPr/>
          <a:lstStyle/>
          <a:p>
            <a:r>
              <a:rPr lang="en-US" dirty="0"/>
              <a:t>01</a:t>
            </a:r>
          </a:p>
        </p:txBody>
      </p:sp>
      <p:sp>
        <p:nvSpPr>
          <p:cNvPr id="4" name="Title 3">
            <a:extLst>
              <a:ext uri="{FF2B5EF4-FFF2-40B4-BE49-F238E27FC236}">
                <a16:creationId xmlns:a16="http://schemas.microsoft.com/office/drawing/2014/main" id="{1961CA10-E7B8-4FBA-B53D-CB53D4BFC4AF}"/>
              </a:ext>
            </a:extLst>
          </p:cNvPr>
          <p:cNvSpPr>
            <a:spLocks noGrp="1"/>
          </p:cNvSpPr>
          <p:nvPr>
            <p:ph type="ctrTitle"/>
          </p:nvPr>
        </p:nvSpPr>
        <p:spPr>
          <a:xfrm>
            <a:off x="1289860" y="2398601"/>
            <a:ext cx="5252400" cy="2367199"/>
          </a:xfrm>
        </p:spPr>
        <p:txBody>
          <a:bodyPr/>
          <a:lstStyle/>
          <a:p>
            <a:r>
              <a:rPr lang="en-GB" dirty="0"/>
              <a:t>What’s in it for me and agenda</a:t>
            </a:r>
            <a:endParaRPr lang="en-US" dirty="0"/>
          </a:p>
        </p:txBody>
      </p:sp>
    </p:spTree>
    <p:extLst>
      <p:ext uri="{BB962C8B-B14F-4D97-AF65-F5344CB8AC3E}">
        <p14:creationId xmlns:p14="http://schemas.microsoft.com/office/powerpoint/2010/main" val="2106578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MITRE ATT&amp;CK mapping — observed during analysis</a:t>
            </a:r>
          </a:p>
        </p:txBody>
      </p:sp>
      <p:sp>
        <p:nvSpPr>
          <p:cNvPr id="2" name="TextBox 1">
            <a:extLst>
              <a:ext uri="{FF2B5EF4-FFF2-40B4-BE49-F238E27FC236}">
                <a16:creationId xmlns:a16="http://schemas.microsoft.com/office/drawing/2014/main" id="{05C3A3EB-05C1-4375-B834-88083E8E64C1}"/>
              </a:ext>
            </a:extLst>
          </p:cNvPr>
          <p:cNvSpPr txBox="1">
            <a:spLocks/>
          </p:cNvSpPr>
          <p:nvPr/>
        </p:nvSpPr>
        <p:spPr>
          <a:xfrm>
            <a:off x="995363" y="5748437"/>
            <a:ext cx="10204450" cy="153888"/>
          </a:xfrm>
          <a:prstGeom prst="rect">
            <a:avLst/>
          </a:prstGeom>
          <a:noFill/>
        </p:spPr>
        <p:txBody>
          <a:bodyPr wrap="square" lIns="0" tIns="0" rIns="0" bIns="0" rtlCol="0">
            <a:spAutoFit/>
          </a:bodyPr>
          <a:lstStyle/>
          <a:p>
            <a:pPr>
              <a:spcAft>
                <a:spcPts val="600"/>
              </a:spcAft>
            </a:pPr>
            <a:r>
              <a:rPr lang="en-US" sz="1000" b="1" dirty="0"/>
              <a:t>Note:</a:t>
            </a:r>
            <a:r>
              <a:rPr lang="en-US" sz="1000" dirty="0"/>
              <a:t> Does not include execution of Invoke-</a:t>
            </a:r>
            <a:r>
              <a:rPr lang="en-US" sz="1000" dirty="0" err="1"/>
              <a:t>SessionGopher</a:t>
            </a:r>
            <a:r>
              <a:rPr lang="en-US" sz="1000" dirty="0"/>
              <a:t> or PowerSploit</a:t>
            </a:r>
          </a:p>
        </p:txBody>
      </p:sp>
      <p:pic>
        <p:nvPicPr>
          <p:cNvPr id="6" name="Picture 5" descr="A person standing in front of a computer&#10;&#10;Description automatically generated with medium confidence">
            <a:extLst>
              <a:ext uri="{FF2B5EF4-FFF2-40B4-BE49-F238E27FC236}">
                <a16:creationId xmlns:a16="http://schemas.microsoft.com/office/drawing/2014/main" id="{0B95CD62-527E-46A4-AD4F-3C164F87A9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1653"/>
          <a:stretch/>
        </p:blipFill>
        <p:spPr>
          <a:xfrm>
            <a:off x="6122450" y="1343024"/>
            <a:ext cx="5077363" cy="4320000"/>
          </a:xfrm>
          <a:prstGeom prst="rect">
            <a:avLst/>
          </a:prstGeom>
        </p:spPr>
      </p:pic>
      <p:sp>
        <p:nvSpPr>
          <p:cNvPr id="7" name="TextBox 6">
            <a:extLst>
              <a:ext uri="{FF2B5EF4-FFF2-40B4-BE49-F238E27FC236}">
                <a16:creationId xmlns:a16="http://schemas.microsoft.com/office/drawing/2014/main" id="{F3CA6D9B-2516-419F-8D3A-B8DCF8FA39D0}"/>
              </a:ext>
            </a:extLst>
          </p:cNvPr>
          <p:cNvSpPr txBox="1">
            <a:spLocks noChangeAspect="1"/>
          </p:cNvSpPr>
          <p:nvPr/>
        </p:nvSpPr>
        <p:spPr>
          <a:xfrm>
            <a:off x="995365" y="1343024"/>
            <a:ext cx="5786435" cy="4320000"/>
          </a:xfrm>
          <a:prstGeom prst="rect">
            <a:avLst/>
          </a:prstGeom>
          <a:solidFill>
            <a:srgbClr val="ACEAFF"/>
          </a:solidFill>
        </p:spPr>
        <p:txBody>
          <a:bodyPr wrap="square" lIns="72000" tIns="72000" rIns="72000" bIns="72000" rtlCol="0" anchor="ctr" anchorCtr="0">
            <a:noAutofit/>
          </a:bodyPr>
          <a:lstStyle/>
          <a:p>
            <a:pPr>
              <a:spcAft>
                <a:spcPts val="600"/>
              </a:spcAft>
            </a:pPr>
            <a:r>
              <a:rPr lang="en-US" sz="1200" dirty="0"/>
              <a:t>Valid Accounts: Domain Accounts (T1078.002)</a:t>
            </a:r>
          </a:p>
          <a:p>
            <a:pPr>
              <a:spcAft>
                <a:spcPts val="600"/>
              </a:spcAft>
            </a:pPr>
            <a:r>
              <a:rPr lang="en-US" sz="1200" dirty="0"/>
              <a:t>User Execution: Malicious File (T1204.002)</a:t>
            </a:r>
          </a:p>
          <a:p>
            <a:pPr>
              <a:spcAft>
                <a:spcPts val="600"/>
              </a:spcAft>
            </a:pPr>
            <a:r>
              <a:rPr lang="en-US" sz="1200" dirty="0"/>
              <a:t>Boot or Logon </a:t>
            </a:r>
            <a:r>
              <a:rPr lang="en-US" sz="1200" dirty="0" err="1"/>
              <a:t>Autostart</a:t>
            </a:r>
            <a:r>
              <a:rPr lang="en-US" sz="1200" dirty="0"/>
              <a:t> Execution: Registry Run Keys/Startup Folder (T1547.001)</a:t>
            </a:r>
          </a:p>
          <a:p>
            <a:pPr>
              <a:spcAft>
                <a:spcPts val="600"/>
              </a:spcAft>
            </a:pPr>
            <a:r>
              <a:rPr lang="en-US" sz="1200" dirty="0"/>
              <a:t>Create or Modify System Process: Windows Service (T154.003)</a:t>
            </a:r>
          </a:p>
          <a:p>
            <a:pPr>
              <a:spcAft>
                <a:spcPts val="600"/>
              </a:spcAft>
            </a:pPr>
            <a:r>
              <a:rPr lang="en-US" sz="1200" dirty="0"/>
              <a:t>Scheduled Task/Job: Scheduled Task (T1053.005)</a:t>
            </a:r>
          </a:p>
          <a:p>
            <a:pPr>
              <a:spcAft>
                <a:spcPts val="600"/>
              </a:spcAft>
            </a:pPr>
            <a:r>
              <a:rPr lang="en-US" sz="1200" dirty="0"/>
              <a:t>System Services: Service Execution (T1569.002)</a:t>
            </a:r>
          </a:p>
          <a:p>
            <a:pPr>
              <a:spcAft>
                <a:spcPts val="600"/>
              </a:spcAft>
            </a:pPr>
            <a:r>
              <a:rPr lang="en-US" sz="1200" dirty="0"/>
              <a:t>Create Account: Domain Account (T1136.002)</a:t>
            </a:r>
          </a:p>
          <a:p>
            <a:pPr>
              <a:spcAft>
                <a:spcPts val="600"/>
              </a:spcAft>
            </a:pPr>
            <a:r>
              <a:rPr lang="en-US" sz="1200" dirty="0"/>
              <a:t>System Owner/User Discovery (T1033)</a:t>
            </a:r>
          </a:p>
          <a:p>
            <a:pPr>
              <a:spcAft>
                <a:spcPts val="600"/>
              </a:spcAft>
            </a:pPr>
            <a:r>
              <a:rPr lang="en-US" sz="1200" dirty="0"/>
              <a:t>File and Directory Discovery (T1083)</a:t>
            </a:r>
          </a:p>
          <a:p>
            <a:pPr>
              <a:spcAft>
                <a:spcPts val="600"/>
              </a:spcAft>
            </a:pPr>
            <a:r>
              <a:rPr lang="en-US" sz="1200" dirty="0"/>
              <a:t>Remote Services: Remote Desktop Protocol (T1021.001)</a:t>
            </a:r>
          </a:p>
          <a:p>
            <a:pPr>
              <a:spcAft>
                <a:spcPts val="600"/>
              </a:spcAft>
            </a:pPr>
            <a:r>
              <a:rPr lang="en-US" sz="1200" dirty="0"/>
              <a:t>Remote Services: Windows Remote Management (T1021.006)</a:t>
            </a:r>
          </a:p>
          <a:p>
            <a:pPr>
              <a:spcAft>
                <a:spcPts val="600"/>
              </a:spcAft>
            </a:pPr>
            <a:r>
              <a:rPr lang="en-US" sz="1200" dirty="0"/>
              <a:t>Ingress Tool Transfer (T1105)</a:t>
            </a:r>
          </a:p>
          <a:p>
            <a:pPr>
              <a:spcAft>
                <a:spcPts val="600"/>
              </a:spcAft>
            </a:pPr>
            <a:r>
              <a:rPr lang="en-US" sz="1200" dirty="0"/>
              <a:t>Data Destruction (T1485)</a:t>
            </a:r>
          </a:p>
          <a:p>
            <a:pPr>
              <a:spcAft>
                <a:spcPts val="600"/>
              </a:spcAft>
            </a:pPr>
            <a:r>
              <a:rPr lang="en-US" sz="1200" dirty="0"/>
              <a:t>Endpoint Denial of Service: Application or System Exploitation (T1499.004)</a:t>
            </a:r>
          </a:p>
        </p:txBody>
      </p:sp>
    </p:spTree>
    <p:extLst>
      <p:ext uri="{BB962C8B-B14F-4D97-AF65-F5344CB8AC3E}">
        <p14:creationId xmlns:p14="http://schemas.microsoft.com/office/powerpoint/2010/main" val="2951248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MITRE ATT&amp;CK mapping (continued)</a:t>
            </a:r>
          </a:p>
        </p:txBody>
      </p:sp>
      <p:graphicFrame>
        <p:nvGraphicFramePr>
          <p:cNvPr id="6" name="Chart 5">
            <a:extLst>
              <a:ext uri="{FF2B5EF4-FFF2-40B4-BE49-F238E27FC236}">
                <a16:creationId xmlns:a16="http://schemas.microsoft.com/office/drawing/2014/main" id="{6CB5C7E2-F4F4-4F07-AAE4-94F9A12FD347}"/>
              </a:ext>
            </a:extLst>
          </p:cNvPr>
          <p:cNvGraphicFramePr>
            <a:graphicFrameLocks/>
          </p:cNvGraphicFramePr>
          <p:nvPr>
            <p:extLst>
              <p:ext uri="{D42A27DB-BD31-4B8C-83A1-F6EECF244321}">
                <p14:modId xmlns:p14="http://schemas.microsoft.com/office/powerpoint/2010/main" val="664952433"/>
              </p:ext>
            </p:extLst>
          </p:nvPr>
        </p:nvGraphicFramePr>
        <p:xfrm>
          <a:off x="995363" y="1330325"/>
          <a:ext cx="10204450" cy="4546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8772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B85057-8923-4C9A-BCCD-62C7F9C1EFB7}"/>
              </a:ext>
            </a:extLst>
          </p:cNvPr>
          <p:cNvSpPr>
            <a:spLocks noGrp="1"/>
          </p:cNvSpPr>
          <p:nvPr>
            <p:ph type="ctrTitle"/>
          </p:nvPr>
        </p:nvSpPr>
        <p:spPr>
          <a:xfrm>
            <a:off x="1289860" y="2398601"/>
            <a:ext cx="5252400" cy="2367199"/>
          </a:xfrm>
        </p:spPr>
        <p:txBody>
          <a:bodyPr/>
          <a:lstStyle/>
          <a:p>
            <a:r>
              <a:rPr lang="en-GB" dirty="0"/>
              <a:t>Summary</a:t>
            </a:r>
            <a:endParaRPr lang="en-US" dirty="0"/>
          </a:p>
        </p:txBody>
      </p:sp>
      <p:sp>
        <p:nvSpPr>
          <p:cNvPr id="3" name="Text Placeholder 2">
            <a:extLst>
              <a:ext uri="{FF2B5EF4-FFF2-40B4-BE49-F238E27FC236}">
                <a16:creationId xmlns:a16="http://schemas.microsoft.com/office/drawing/2014/main" id="{86B6EE16-DEED-4242-9B67-3FF062B12A49}"/>
              </a:ext>
            </a:extLst>
          </p:cNvPr>
          <p:cNvSpPr>
            <a:spLocks noGrp="1"/>
          </p:cNvSpPr>
          <p:nvPr>
            <p:ph type="body" sz="quarter" idx="13"/>
          </p:nvPr>
        </p:nvSpPr>
        <p:spPr>
          <a:xfrm>
            <a:off x="1289860" y="4985095"/>
            <a:ext cx="5252400" cy="569387"/>
          </a:xfrm>
        </p:spPr>
        <p:txBody>
          <a:bodyPr/>
          <a:lstStyle/>
          <a:p>
            <a:r>
              <a:rPr lang="en-US" dirty="0"/>
              <a:t> </a:t>
            </a:r>
          </a:p>
        </p:txBody>
      </p:sp>
      <p:sp>
        <p:nvSpPr>
          <p:cNvPr id="2" name="Text Placeholder 1">
            <a:extLst>
              <a:ext uri="{FF2B5EF4-FFF2-40B4-BE49-F238E27FC236}">
                <a16:creationId xmlns:a16="http://schemas.microsoft.com/office/drawing/2014/main" id="{20E9AFC9-6B6A-46E1-951A-50FCB0E50CDB}"/>
              </a:ext>
            </a:extLst>
          </p:cNvPr>
          <p:cNvSpPr>
            <a:spLocks noGrp="1"/>
          </p:cNvSpPr>
          <p:nvPr>
            <p:ph type="body" sz="quarter" idx="14"/>
          </p:nvPr>
        </p:nvSpPr>
        <p:spPr>
          <a:xfrm>
            <a:off x="1289860" y="1140069"/>
            <a:ext cx="1082675" cy="812530"/>
          </a:xfrm>
        </p:spPr>
        <p:txBody>
          <a:bodyPr/>
          <a:lstStyle/>
          <a:p>
            <a:pPr lvl="0"/>
            <a:r>
              <a:rPr lang="en-US" dirty="0"/>
              <a:t>08</a:t>
            </a:r>
          </a:p>
        </p:txBody>
      </p:sp>
    </p:spTree>
    <p:extLst>
      <p:ext uri="{BB962C8B-B14F-4D97-AF65-F5344CB8AC3E}">
        <p14:creationId xmlns:p14="http://schemas.microsoft.com/office/powerpoint/2010/main" val="4038594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Observables and IOCs</a:t>
            </a:r>
          </a:p>
        </p:txBody>
      </p:sp>
      <p:graphicFrame>
        <p:nvGraphicFramePr>
          <p:cNvPr id="4" name="Table 3">
            <a:extLst>
              <a:ext uri="{FF2B5EF4-FFF2-40B4-BE49-F238E27FC236}">
                <a16:creationId xmlns:a16="http://schemas.microsoft.com/office/drawing/2014/main" id="{47442BC6-B4F3-4BC6-87AD-6D57ABDC4AD0}"/>
              </a:ext>
            </a:extLst>
          </p:cNvPr>
          <p:cNvGraphicFramePr>
            <a:graphicFrameLocks noGrp="1"/>
          </p:cNvGraphicFramePr>
          <p:nvPr>
            <p:extLst>
              <p:ext uri="{D42A27DB-BD31-4B8C-83A1-F6EECF244321}">
                <p14:modId xmlns:p14="http://schemas.microsoft.com/office/powerpoint/2010/main" val="2242695502"/>
              </p:ext>
            </p:extLst>
          </p:nvPr>
        </p:nvGraphicFramePr>
        <p:xfrm>
          <a:off x="995364" y="1343025"/>
          <a:ext cx="10204449" cy="4574400"/>
        </p:xfrm>
        <a:graphic>
          <a:graphicData uri="http://schemas.openxmlformats.org/drawingml/2006/table">
            <a:tbl>
              <a:tblPr firstRow="1" bandRow="1">
                <a:tableStyleId>{1FECB4D8-DB02-4DC6-A0A2-4F2EBAE1DC90}</a:tableStyleId>
              </a:tblPr>
              <a:tblGrid>
                <a:gridCol w="310519">
                  <a:extLst>
                    <a:ext uri="{9D8B030D-6E8A-4147-A177-3AD203B41FA5}">
                      <a16:colId xmlns:a16="http://schemas.microsoft.com/office/drawing/2014/main" val="1463211547"/>
                    </a:ext>
                  </a:extLst>
                </a:gridCol>
                <a:gridCol w="2961317">
                  <a:extLst>
                    <a:ext uri="{9D8B030D-6E8A-4147-A177-3AD203B41FA5}">
                      <a16:colId xmlns:a16="http://schemas.microsoft.com/office/drawing/2014/main" val="2263368920"/>
                    </a:ext>
                  </a:extLst>
                </a:gridCol>
                <a:gridCol w="1644073">
                  <a:extLst>
                    <a:ext uri="{9D8B030D-6E8A-4147-A177-3AD203B41FA5}">
                      <a16:colId xmlns:a16="http://schemas.microsoft.com/office/drawing/2014/main" val="2324808151"/>
                    </a:ext>
                  </a:extLst>
                </a:gridCol>
                <a:gridCol w="5288540">
                  <a:extLst>
                    <a:ext uri="{9D8B030D-6E8A-4147-A177-3AD203B41FA5}">
                      <a16:colId xmlns:a16="http://schemas.microsoft.com/office/drawing/2014/main" val="821535264"/>
                    </a:ext>
                  </a:extLst>
                </a:gridCol>
              </a:tblGrid>
              <a:tr h="0">
                <a:tc>
                  <a:txBody>
                    <a:bodyPr/>
                    <a:lstStyle/>
                    <a:p>
                      <a:pPr algn="l" fontAlgn="ctr"/>
                      <a:r>
                        <a:rPr lang="en-US" sz="1000" b="1" i="0" u="none" strike="noStrike" dirty="0">
                          <a:solidFill>
                            <a:schemeClr val="bg1"/>
                          </a:solidFill>
                          <a:effectLst/>
                          <a:latin typeface="Arial" panose="020B0604020202020204" pitchFamily="34" charset="0"/>
                          <a:cs typeface="Arial" panose="020B0604020202020204" pitchFamily="34" charset="0"/>
                        </a:rPr>
                        <a:t>#</a:t>
                      </a:r>
                    </a:p>
                  </a:txBody>
                  <a:tcPr marL="36000" marR="36000" marT="72000" marB="72000">
                    <a:lnL w="12700" cmpd="sng">
                      <a:noFill/>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1000" b="1" i="0" u="none" strike="noStrike" dirty="0">
                          <a:solidFill>
                            <a:schemeClr val="bg1"/>
                          </a:solidFill>
                          <a:effectLst/>
                          <a:latin typeface="Arial" panose="020B0604020202020204" pitchFamily="34" charset="0"/>
                          <a:cs typeface="Arial" panose="020B0604020202020204" pitchFamily="34" charset="0"/>
                        </a:rPr>
                        <a:t>IOC</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1000" b="1" i="0" u="none" strike="noStrike" dirty="0">
                          <a:solidFill>
                            <a:schemeClr val="bg1"/>
                          </a:solidFill>
                          <a:effectLst/>
                          <a:latin typeface="Arial" panose="020B0604020202020204" pitchFamily="34" charset="0"/>
                          <a:cs typeface="Arial" panose="020B0604020202020204" pitchFamily="34" charset="0"/>
                        </a:rPr>
                        <a:t>IOC Type</a:t>
                      </a:r>
                    </a:p>
                  </a:txBody>
                  <a:tcPr marL="36000" marR="36000" marT="72000" marB="7200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ctr"/>
                      <a:r>
                        <a:rPr lang="en-US" sz="1000" b="1" i="0" u="none" strike="noStrike" dirty="0">
                          <a:solidFill>
                            <a:schemeClr val="bg1"/>
                          </a:solidFill>
                          <a:effectLst/>
                          <a:latin typeface="Arial" panose="020B0604020202020204" pitchFamily="34" charset="0"/>
                          <a:cs typeface="Arial" panose="020B0604020202020204" pitchFamily="34" charset="0"/>
                        </a:rPr>
                        <a:t>Path (if applicable)</a:t>
                      </a:r>
                    </a:p>
                  </a:txBody>
                  <a:tcPr marL="36000" marR="36000" marT="72000" marB="72000">
                    <a:lnL w="6350" cap="flat" cmpd="sng" algn="ctr">
                      <a:solidFill>
                        <a:schemeClr val="bg1">
                          <a:lumMod val="75000"/>
                        </a:schemeClr>
                      </a:solidFill>
                      <a:prstDash val="solid"/>
                      <a:round/>
                      <a:headEnd type="none" w="med" len="med"/>
                      <a:tailEnd type="none" w="med" len="med"/>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59086848"/>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ALL YOUR FILES ARE ENCRYPTED !!!.TXT</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Ransom Note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N/A</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3545380"/>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2</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adobe.exe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Ransom binary</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C:\Windows\Temp</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6733754"/>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3</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svchost.exe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Ransom binary</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C:\Users\administrator\AppData\Roaming\Adobe\Flash Player</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632205"/>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4</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svchost2.exe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Ransom binary</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C:\Users\administrator\AppData\Local\Temp\3</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556308"/>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5</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.v-society.1C8-69C-59A</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Ransom extension</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N/A</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435846"/>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6</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psexec.exe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Admin tool</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C:\Users\administrator\AppData\Local\Temp\3 </a:t>
                      </a:r>
                    </a:p>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C:\Windows</a:t>
                      </a:r>
                    </a:p>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C:\s$</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7638776"/>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7</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wow64</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Scheduled Task</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C:\Windows\System32\Tasks</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150341"/>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8</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w.ps1 OR p.ps1</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PowerShell exfil script</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&lt;HOST&gt;\s$</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6113569"/>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9</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Advanced Port Scanner.exe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Reconnaissance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C:\Users\administrator\Desktop</a:t>
                      </a:r>
                    </a:p>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C:\Users\Anon\Desktop</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238155"/>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10</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sg.zip</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File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C:\Users\Public</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161097"/>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11</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sg.txt</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File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C:\Users\Public</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2731136"/>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12</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0.bat</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Batch file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C:\Users\Public</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8831240"/>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13</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Dump.zip</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File</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C:\Users\Administrator\Desktop</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099250"/>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14</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err="1">
                          <a:solidFill>
                            <a:srgbClr val="000000"/>
                          </a:solidFill>
                          <a:effectLst/>
                          <a:latin typeface="Arial" panose="020B0604020202020204" pitchFamily="34" charset="0"/>
                          <a:cs typeface="Arial" panose="020B0604020202020204" pitchFamily="34" charset="0"/>
                        </a:rPr>
                        <a:t>Megasync</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Scheduled Task</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C:\Windows\System32\Tasks</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252604"/>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15</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5[.]2.73.253</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IP</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N/A</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0009997"/>
                  </a:ext>
                </a:extLst>
              </a:tr>
              <a:tr h="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16</a:t>
                      </a:r>
                    </a:p>
                  </a:txBody>
                  <a:tcPr marL="36000" marR="36000" marT="43200" marB="4320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146[.]70.44.168</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IP</a:t>
                      </a:r>
                    </a:p>
                  </a:txBody>
                  <a:tcPr marL="36000" marR="36000" marT="43200" marB="4320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000" b="0" i="0" u="none" strike="noStrike" dirty="0">
                          <a:solidFill>
                            <a:srgbClr val="000000"/>
                          </a:solidFill>
                          <a:effectLst/>
                          <a:latin typeface="Arial" panose="020B0604020202020204" pitchFamily="34" charset="0"/>
                          <a:cs typeface="Arial" panose="020B0604020202020204" pitchFamily="34" charset="0"/>
                        </a:rPr>
                        <a:t>N/A</a:t>
                      </a:r>
                    </a:p>
                  </a:txBody>
                  <a:tcPr marL="36000" marR="36000" marT="43200" marB="4320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740047"/>
                  </a:ext>
                </a:extLst>
              </a:tr>
            </a:tbl>
          </a:graphicData>
        </a:graphic>
      </p:graphicFrame>
    </p:spTree>
    <p:extLst>
      <p:ext uri="{BB962C8B-B14F-4D97-AF65-F5344CB8AC3E}">
        <p14:creationId xmlns:p14="http://schemas.microsoft.com/office/powerpoint/2010/main" val="1861379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Wrap-up</a:t>
            </a:r>
          </a:p>
        </p:txBody>
      </p:sp>
      <p:sp>
        <p:nvSpPr>
          <p:cNvPr id="4" name="Text Placeholder 2">
            <a:extLst>
              <a:ext uri="{FF2B5EF4-FFF2-40B4-BE49-F238E27FC236}">
                <a16:creationId xmlns:a16="http://schemas.microsoft.com/office/drawing/2014/main" id="{CA48ACA5-E7A8-4564-8019-4B04B8417FE5}"/>
              </a:ext>
            </a:extLst>
          </p:cNvPr>
          <p:cNvSpPr txBox="1">
            <a:spLocks noChangeAspect="1"/>
          </p:cNvSpPr>
          <p:nvPr/>
        </p:nvSpPr>
        <p:spPr>
          <a:xfrm>
            <a:off x="995364" y="1343025"/>
            <a:ext cx="5248418" cy="4533900"/>
          </a:xfrm>
          <a:prstGeom prst="rect">
            <a:avLst/>
          </a:prstGeom>
        </p:spPr>
        <p:txBody>
          <a:bodyPr vert="horz" lIns="0" tIns="0" rIns="0" bIns="0" numCol="1" rtlCol="0" anchor="t"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8000" lvl="2" indent="-288000">
              <a:defRPr/>
            </a:pPr>
            <a:r>
              <a:rPr lang="en-US" dirty="0"/>
              <a:t>Provided a background of the ransomware attack — code named Project Detention — detailing the who, what, and when</a:t>
            </a:r>
          </a:p>
          <a:p>
            <a:pPr marL="288000" lvl="2" indent="-288000">
              <a:defRPr/>
            </a:pPr>
            <a:r>
              <a:rPr lang="en-US" dirty="0"/>
              <a:t>Described the methodology and available telemetry that allowed the KPMG team to successfully investigate this incident</a:t>
            </a:r>
          </a:p>
          <a:p>
            <a:pPr marL="288000" lvl="2" indent="-288000">
              <a:defRPr/>
            </a:pPr>
            <a:r>
              <a:rPr lang="en-US" dirty="0"/>
              <a:t>Discussed various attacker TTPs including but not limited to;</a:t>
            </a:r>
          </a:p>
          <a:p>
            <a:pPr marL="576000" lvl="2" indent="-288000">
              <a:buFont typeface="Arial" panose="020B0604020202020204" pitchFamily="34" charset="0"/>
              <a:buChar char="-"/>
              <a:defRPr/>
            </a:pPr>
            <a:r>
              <a:rPr lang="en-US" dirty="0"/>
              <a:t>NTDS.DIT dumping, </a:t>
            </a:r>
          </a:p>
          <a:p>
            <a:pPr marL="576000" lvl="2" indent="-288000">
              <a:buFont typeface="Arial" panose="020B0604020202020204" pitchFamily="34" charset="0"/>
              <a:buChar char="-"/>
              <a:defRPr/>
            </a:pPr>
            <a:r>
              <a:rPr lang="en-US" dirty="0"/>
              <a:t>Anti-forensic behavior</a:t>
            </a:r>
          </a:p>
          <a:p>
            <a:pPr marL="576000" lvl="2" indent="-288000">
              <a:buFont typeface="Arial" panose="020B0604020202020204" pitchFamily="34" charset="0"/>
              <a:buChar char="-"/>
              <a:defRPr/>
            </a:pPr>
            <a:r>
              <a:rPr lang="en-US" dirty="0"/>
              <a:t>Various methods used for data exfil</a:t>
            </a:r>
          </a:p>
          <a:p>
            <a:pPr marL="288000" lvl="2" indent="-288000">
              <a:defRPr/>
            </a:pPr>
            <a:r>
              <a:rPr lang="en-US" dirty="0"/>
              <a:t>Overviewed how we re-wrote an attacker’s PowerShell script for our benefit to aid in determining what exactly was exfiltrated</a:t>
            </a:r>
          </a:p>
          <a:p>
            <a:pPr marL="288000" lvl="2" indent="-288000">
              <a:defRPr/>
            </a:pPr>
            <a:r>
              <a:rPr lang="en-US" dirty="0"/>
              <a:t>Went over the TTPs (mapped to MITRE ATT&amp;CK) and observables for this attack</a:t>
            </a:r>
          </a:p>
        </p:txBody>
      </p:sp>
      <p:pic>
        <p:nvPicPr>
          <p:cNvPr id="6" name="Picture 5" descr="A person talking to a person&#10;&#10;Description automatically generated with low confidence">
            <a:extLst>
              <a:ext uri="{FF2B5EF4-FFF2-40B4-BE49-F238E27FC236}">
                <a16:creationId xmlns:a16="http://schemas.microsoft.com/office/drawing/2014/main" id="{8958522E-04CF-4AC1-984B-5DF613E72D3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4512" t="14432" r="5113"/>
          <a:stretch/>
        </p:blipFill>
        <p:spPr>
          <a:xfrm>
            <a:off x="6400800" y="1343025"/>
            <a:ext cx="4799014" cy="4533900"/>
          </a:xfrm>
          <a:prstGeom prst="rect">
            <a:avLst/>
          </a:prstGeom>
        </p:spPr>
      </p:pic>
    </p:spTree>
    <p:extLst>
      <p:ext uri="{BB962C8B-B14F-4D97-AF65-F5344CB8AC3E}">
        <p14:creationId xmlns:p14="http://schemas.microsoft.com/office/powerpoint/2010/main" val="366999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3C599D-CD0D-4487-B19B-109A62FB62E0}"/>
              </a:ext>
            </a:extLst>
          </p:cNvPr>
          <p:cNvSpPr>
            <a:spLocks noGrp="1"/>
          </p:cNvSpPr>
          <p:nvPr>
            <p:ph type="ctrTitle"/>
          </p:nvPr>
        </p:nvSpPr>
        <p:spPr>
          <a:xfrm>
            <a:off x="1289860" y="2398601"/>
            <a:ext cx="5252400" cy="2367199"/>
          </a:xfrm>
        </p:spPr>
        <p:txBody>
          <a:bodyPr/>
          <a:lstStyle/>
          <a:p>
            <a:r>
              <a:rPr lang="en-GB" dirty="0"/>
              <a:t>Questions</a:t>
            </a:r>
            <a:br>
              <a:rPr lang="en-US" dirty="0"/>
            </a:br>
            <a:endParaRPr lang="en-US" dirty="0"/>
          </a:p>
        </p:txBody>
      </p:sp>
      <p:sp>
        <p:nvSpPr>
          <p:cNvPr id="10" name="Text Placeholder 9">
            <a:extLst>
              <a:ext uri="{FF2B5EF4-FFF2-40B4-BE49-F238E27FC236}">
                <a16:creationId xmlns:a16="http://schemas.microsoft.com/office/drawing/2014/main" id="{41161835-79B9-475A-BFA8-4058565B06D3}"/>
              </a:ext>
            </a:extLst>
          </p:cNvPr>
          <p:cNvSpPr>
            <a:spLocks noGrp="1"/>
          </p:cNvSpPr>
          <p:nvPr>
            <p:ph type="body" sz="quarter" idx="13"/>
          </p:nvPr>
        </p:nvSpPr>
        <p:spPr>
          <a:xfrm>
            <a:off x="1289860" y="5308261"/>
            <a:ext cx="5252400" cy="246221"/>
          </a:xfrm>
        </p:spPr>
        <p:txBody>
          <a:bodyPr/>
          <a:lstStyle/>
          <a:p>
            <a:r>
              <a:rPr lang="en-US" dirty="0"/>
              <a:t> </a:t>
            </a:r>
          </a:p>
        </p:txBody>
      </p:sp>
      <p:sp>
        <p:nvSpPr>
          <p:cNvPr id="2" name="Text Placeholder 1">
            <a:extLst>
              <a:ext uri="{FF2B5EF4-FFF2-40B4-BE49-F238E27FC236}">
                <a16:creationId xmlns:a16="http://schemas.microsoft.com/office/drawing/2014/main" id="{20E9AFC9-6B6A-46E1-951A-50FCB0E50CDB}"/>
              </a:ext>
            </a:extLst>
          </p:cNvPr>
          <p:cNvSpPr>
            <a:spLocks noGrp="1"/>
          </p:cNvSpPr>
          <p:nvPr>
            <p:ph type="body" sz="quarter" idx="14"/>
          </p:nvPr>
        </p:nvSpPr>
        <p:spPr>
          <a:xfrm>
            <a:off x="1289860" y="1140069"/>
            <a:ext cx="1082675" cy="812530"/>
          </a:xfrm>
        </p:spPr>
        <p:txBody>
          <a:bodyPr/>
          <a:lstStyle/>
          <a:p>
            <a:pPr lvl="0"/>
            <a:r>
              <a:rPr lang="en-US" dirty="0"/>
              <a:t>09</a:t>
            </a:r>
          </a:p>
        </p:txBody>
      </p:sp>
    </p:spTree>
    <p:extLst>
      <p:ext uri="{BB962C8B-B14F-4D97-AF65-F5344CB8AC3E}">
        <p14:creationId xmlns:p14="http://schemas.microsoft.com/office/powerpoint/2010/main" val="371668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B6EE16-DEED-4242-9B67-3FF062B12A49}"/>
              </a:ext>
            </a:extLst>
          </p:cNvPr>
          <p:cNvSpPr>
            <a:spLocks noGrp="1"/>
          </p:cNvSpPr>
          <p:nvPr>
            <p:ph type="body" sz="quarter" idx="13"/>
          </p:nvPr>
        </p:nvSpPr>
        <p:spPr/>
        <p:txBody>
          <a:bodyPr/>
          <a:lstStyle/>
          <a:p>
            <a:r>
              <a:rPr lang="en-US" dirty="0"/>
              <a:t> </a:t>
            </a:r>
          </a:p>
        </p:txBody>
      </p:sp>
      <p:sp>
        <p:nvSpPr>
          <p:cNvPr id="2" name="Text Placeholder 1">
            <a:extLst>
              <a:ext uri="{FF2B5EF4-FFF2-40B4-BE49-F238E27FC236}">
                <a16:creationId xmlns:a16="http://schemas.microsoft.com/office/drawing/2014/main" id="{20E9AFC9-6B6A-46E1-951A-50FCB0E50CDB}"/>
              </a:ext>
            </a:extLst>
          </p:cNvPr>
          <p:cNvSpPr>
            <a:spLocks noGrp="1"/>
          </p:cNvSpPr>
          <p:nvPr>
            <p:ph type="body" sz="quarter" idx="14"/>
          </p:nvPr>
        </p:nvSpPr>
        <p:spPr/>
        <p:txBody>
          <a:bodyPr/>
          <a:lstStyle/>
          <a:p>
            <a:pPr lvl="0"/>
            <a:r>
              <a:rPr lang="en-GB" dirty="0"/>
              <a:t>10</a:t>
            </a:r>
            <a:endParaRPr lang="en-US" dirty="0"/>
          </a:p>
        </p:txBody>
      </p:sp>
      <p:sp>
        <p:nvSpPr>
          <p:cNvPr id="4" name="Title 3">
            <a:extLst>
              <a:ext uri="{FF2B5EF4-FFF2-40B4-BE49-F238E27FC236}">
                <a16:creationId xmlns:a16="http://schemas.microsoft.com/office/drawing/2014/main" id="{A4268BDF-7051-461F-9A48-9B1AE18773ED}"/>
              </a:ext>
            </a:extLst>
          </p:cNvPr>
          <p:cNvSpPr>
            <a:spLocks noGrp="1"/>
          </p:cNvSpPr>
          <p:nvPr>
            <p:ph type="ctrTitle"/>
          </p:nvPr>
        </p:nvSpPr>
        <p:spPr/>
        <p:txBody>
          <a:bodyPr/>
          <a:lstStyle/>
          <a:p>
            <a:pPr lvl="0"/>
            <a:r>
              <a:rPr lang="en-GB" dirty="0"/>
              <a:t>Thank you</a:t>
            </a:r>
            <a:endParaRPr lang="en-US" dirty="0"/>
          </a:p>
        </p:txBody>
      </p:sp>
    </p:spTree>
    <p:extLst>
      <p:ext uri="{BB962C8B-B14F-4D97-AF65-F5344CB8AC3E}">
        <p14:creationId xmlns:p14="http://schemas.microsoft.com/office/powerpoint/2010/main" val="3744838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B56030-9CE0-4195-A343-B8A6A0504272}"/>
              </a:ext>
            </a:extLst>
          </p:cNvPr>
          <p:cNvGrpSpPr/>
          <p:nvPr/>
        </p:nvGrpSpPr>
        <p:grpSpPr>
          <a:xfrm>
            <a:off x="995364" y="1343025"/>
            <a:ext cx="10204450" cy="4533900"/>
            <a:chOff x="995364" y="1343025"/>
            <a:chExt cx="10204450" cy="4533900"/>
          </a:xfrm>
        </p:grpSpPr>
        <p:pic>
          <p:nvPicPr>
            <p:cNvPr id="7" name="Picture 6" descr="Two people looking at each other&#10;&#10;Description automatically generated with medium confidence">
              <a:extLst>
                <a:ext uri="{FF2B5EF4-FFF2-40B4-BE49-F238E27FC236}">
                  <a16:creationId xmlns:a16="http://schemas.microsoft.com/office/drawing/2014/main" id="{BCB2FD5C-0624-43D3-8BBA-53B7836FCC8C}"/>
                </a:ext>
              </a:extLst>
            </p:cNvPr>
            <p:cNvPicPr>
              <a:picLocks/>
            </p:cNvPicPr>
            <p:nvPr/>
          </p:nvPicPr>
          <p:blipFill rotWithShape="1">
            <a:blip r:embed="rId2" cstate="print">
              <a:extLst>
                <a:ext uri="{28A0092B-C50C-407E-A947-70E740481C1C}">
                  <a14:useLocalDpi xmlns:a14="http://schemas.microsoft.com/office/drawing/2010/main"/>
                </a:ext>
              </a:extLst>
            </a:blip>
            <a:srcRect l="2309"/>
            <a:stretch/>
          </p:blipFill>
          <p:spPr>
            <a:xfrm>
              <a:off x="4559300" y="1343025"/>
              <a:ext cx="6640514" cy="4533900"/>
            </a:xfrm>
            <a:prstGeom prst="rect">
              <a:avLst/>
            </a:prstGeom>
          </p:spPr>
        </p:pic>
        <p:sp>
          <p:nvSpPr>
            <p:cNvPr id="8" name="Rectangle 7">
              <a:extLst>
                <a:ext uri="{FF2B5EF4-FFF2-40B4-BE49-F238E27FC236}">
                  <a16:creationId xmlns:a16="http://schemas.microsoft.com/office/drawing/2014/main" id="{4D6F3B74-0BEC-43E5-A06C-482F3900C14C}"/>
                </a:ext>
              </a:extLst>
            </p:cNvPr>
            <p:cNvSpPr>
              <a:spLocks/>
            </p:cNvSpPr>
            <p:nvPr/>
          </p:nvSpPr>
          <p:spPr>
            <a:xfrm>
              <a:off x="995364" y="1343025"/>
              <a:ext cx="6027736" cy="4533900"/>
            </a:xfrm>
            <a:prstGeom prst="rect">
              <a:avLst/>
            </a:prstGeom>
            <a:gradFill>
              <a:gsLst>
                <a:gs pos="73000">
                  <a:srgbClr val="FEFEFE"/>
                </a:gs>
                <a:gs pos="100000">
                  <a:srgbClr val="FEFEFE">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grpSp>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p:txBody>
          <a:bodyPr/>
          <a:lstStyle/>
          <a:p>
            <a:r>
              <a:rPr lang="en-US" dirty="0"/>
              <a:t>Thank you</a:t>
            </a:r>
          </a:p>
        </p:txBody>
      </p:sp>
      <p:sp>
        <p:nvSpPr>
          <p:cNvPr id="6" name="Text Placeholder 2">
            <a:extLst>
              <a:ext uri="{FF2B5EF4-FFF2-40B4-BE49-F238E27FC236}">
                <a16:creationId xmlns:a16="http://schemas.microsoft.com/office/drawing/2014/main" id="{3C3EA8D9-3A50-4C14-9226-093ACBB56BD9}"/>
              </a:ext>
            </a:extLst>
          </p:cNvPr>
          <p:cNvSpPr txBox="1">
            <a:spLocks noChangeAspect="1"/>
          </p:cNvSpPr>
          <p:nvPr/>
        </p:nvSpPr>
        <p:spPr>
          <a:xfrm>
            <a:off x="1185864" y="1343025"/>
            <a:ext cx="4910136" cy="4533900"/>
          </a:xfrm>
          <a:prstGeom prst="rect">
            <a:avLst/>
          </a:prstGeom>
          <a:noFill/>
        </p:spPr>
        <p:txBody>
          <a:bodyPr vert="horz" wrap="square" lIns="90011" tIns="90011" rIns="90011" bIns="90011" numCol="1" rtlCol="0" anchor="ctr"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lvl="1">
              <a:spcAft>
                <a:spcPts val="1200"/>
              </a:spcAft>
            </a:pPr>
            <a:r>
              <a:rPr lang="en-US" sz="1800" dirty="0">
                <a:solidFill>
                  <a:schemeClr val="tx2"/>
                </a:solidFill>
              </a:rPr>
              <a:t>Goes without saying but I want to give a huge shoutout to my wife and family for the words of encouragement and support during this process.</a:t>
            </a:r>
          </a:p>
          <a:p>
            <a:pPr lvl="1">
              <a:spcAft>
                <a:spcPts val="1200"/>
              </a:spcAft>
            </a:pPr>
            <a:r>
              <a:rPr lang="en-US" sz="1800" dirty="0">
                <a:solidFill>
                  <a:schemeClr val="tx2"/>
                </a:solidFill>
              </a:rPr>
              <a:t>I would like to thank my KPMG family and those that worked this project with me. A lot of their work was leveraged for this presentation and without them, this would not be possible.</a:t>
            </a:r>
          </a:p>
          <a:p>
            <a:pPr lvl="1">
              <a:spcAft>
                <a:spcPts val="1200"/>
              </a:spcAft>
            </a:pPr>
            <a:r>
              <a:rPr lang="en-US" sz="1800" dirty="0">
                <a:solidFill>
                  <a:schemeClr val="tx2"/>
                </a:solidFill>
              </a:rPr>
              <a:t>Of course the KPMG Cyber Response partners for giving their blessings and their support with this endeavor. </a:t>
            </a:r>
          </a:p>
          <a:p>
            <a:pPr lvl="1">
              <a:spcAft>
                <a:spcPts val="1200"/>
              </a:spcAft>
            </a:pPr>
            <a:r>
              <a:rPr lang="en-US" sz="1800" dirty="0">
                <a:solidFill>
                  <a:schemeClr val="tx2"/>
                </a:solidFill>
              </a:rPr>
              <a:t>Last but not least, my mentors for their guidance and support. </a:t>
            </a:r>
          </a:p>
        </p:txBody>
      </p:sp>
    </p:spTree>
    <p:extLst>
      <p:ext uri="{BB962C8B-B14F-4D97-AF65-F5344CB8AC3E}">
        <p14:creationId xmlns:p14="http://schemas.microsoft.com/office/powerpoint/2010/main" val="1198748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26CFA-CA94-4D0E-932A-FA2D86CF980A}"/>
              </a:ext>
            </a:extLst>
          </p:cNvPr>
          <p:cNvSpPr>
            <a:spLocks noGrp="1"/>
          </p:cNvSpPr>
          <p:nvPr>
            <p:ph type="title"/>
          </p:nvPr>
        </p:nvSpPr>
        <p:spPr>
          <a:xfrm>
            <a:off x="995363" y="431800"/>
            <a:ext cx="10204450" cy="533400"/>
          </a:xfrm>
        </p:spPr>
        <p:txBody>
          <a:bodyPr/>
          <a:lstStyle/>
          <a:p>
            <a:r>
              <a:rPr lang="en-GB" dirty="0"/>
              <a:t>Thank you</a:t>
            </a:r>
            <a:endParaRPr lang="en-US" dirty="0"/>
          </a:p>
        </p:txBody>
      </p:sp>
      <p:sp>
        <p:nvSpPr>
          <p:cNvPr id="43" name="Text Box 11">
            <a:extLst>
              <a:ext uri="{FF2B5EF4-FFF2-40B4-BE49-F238E27FC236}">
                <a16:creationId xmlns:a16="http://schemas.microsoft.com/office/drawing/2014/main" id="{0909B039-BBCA-864A-8E76-9DD65ABFA7FB}"/>
              </a:ext>
            </a:extLst>
          </p:cNvPr>
          <p:cNvSpPr txBox="1">
            <a:spLocks noChangeArrowheads="1"/>
          </p:cNvSpPr>
          <p:nvPr/>
        </p:nvSpPr>
        <p:spPr bwMode="gray">
          <a:xfrm>
            <a:off x="995362" y="1318865"/>
            <a:ext cx="3623771" cy="1177245"/>
          </a:xfrm>
          <a:prstGeom prst="rect">
            <a:avLst/>
          </a:prstGeom>
          <a:noFill/>
          <a:ln w="6350">
            <a:noFill/>
            <a:miter lim="800000"/>
            <a:headEnd/>
            <a:tailEnd/>
          </a:ln>
          <a:effectLst/>
        </p:spPr>
        <p:txBody>
          <a:bodyPr wrap="square" lIns="0" tIns="0" rIns="0" bIns="0">
            <a:spAutoFit/>
          </a:bodyPr>
          <a:lstStyle/>
          <a:p>
            <a:pPr>
              <a:spcAft>
                <a:spcPts val="300"/>
              </a:spcAft>
            </a:pPr>
            <a:r>
              <a:rPr lang="en-US" sz="1400" b="1" dirty="0">
                <a:solidFill>
                  <a:schemeClr val="accent4"/>
                </a:solidFill>
                <a:cs typeface="Arial" panose="020B0604020202020204" pitchFamily="34" charset="0"/>
              </a:rPr>
              <a:t>Dennis Labossiere</a:t>
            </a:r>
            <a:endParaRPr lang="en-US" sz="1400" dirty="0">
              <a:solidFill>
                <a:schemeClr val="accent4"/>
              </a:solidFill>
            </a:endParaRPr>
          </a:p>
          <a:p>
            <a:pPr>
              <a:spcAft>
                <a:spcPts val="300"/>
              </a:spcAft>
            </a:pPr>
            <a:r>
              <a:rPr lang="en-US" sz="1100" dirty="0">
                <a:solidFill>
                  <a:schemeClr val="bg1"/>
                </a:solidFill>
              </a:rPr>
              <a:t>Manager</a:t>
            </a:r>
          </a:p>
          <a:p>
            <a:pPr>
              <a:spcAft>
                <a:spcPts val="300"/>
              </a:spcAft>
            </a:pPr>
            <a:r>
              <a:rPr lang="en-US" sz="1100" dirty="0">
                <a:solidFill>
                  <a:schemeClr val="bg1"/>
                </a:solidFill>
              </a:rPr>
              <a:t>KPMG Cyber Response Services</a:t>
            </a:r>
          </a:p>
          <a:p>
            <a:pPr>
              <a:spcAft>
                <a:spcPts val="300"/>
              </a:spcAft>
            </a:pPr>
            <a:r>
              <a:rPr lang="en-GB" sz="1100" dirty="0">
                <a:solidFill>
                  <a:schemeClr val="bg1"/>
                </a:solidFill>
              </a:rPr>
              <a:t>dlabossiere@kpmg.com</a:t>
            </a:r>
            <a:br>
              <a:rPr lang="en-GB" sz="1100" dirty="0">
                <a:solidFill>
                  <a:schemeClr val="bg1"/>
                </a:solidFill>
              </a:rPr>
            </a:br>
            <a:r>
              <a:rPr lang="en-GB" sz="1100" dirty="0">
                <a:solidFill>
                  <a:schemeClr val="bg1"/>
                </a:solidFill>
              </a:rPr>
              <a:t>Twitter: @dlabos</a:t>
            </a:r>
            <a:br>
              <a:rPr lang="en-GB" sz="1100" dirty="0">
                <a:solidFill>
                  <a:schemeClr val="bg1"/>
                </a:solidFill>
              </a:rPr>
            </a:br>
            <a:r>
              <a:rPr lang="en-GB" sz="1100" dirty="0">
                <a:solidFill>
                  <a:schemeClr val="bg1"/>
                </a:solidFill>
              </a:rPr>
              <a:t>https://www.linkedin.com/in/dennisleolabossiere/</a:t>
            </a:r>
          </a:p>
        </p:txBody>
      </p:sp>
      <p:sp>
        <p:nvSpPr>
          <p:cNvPr id="8" name="Título 1">
            <a:extLst>
              <a:ext uri="{FF2B5EF4-FFF2-40B4-BE49-F238E27FC236}">
                <a16:creationId xmlns:a16="http://schemas.microsoft.com/office/drawing/2014/main" id="{9FF58453-A3BA-4CD9-82DE-39F8FD255842}"/>
              </a:ext>
            </a:extLst>
          </p:cNvPr>
          <p:cNvSpPr txBox="1">
            <a:spLocks/>
          </p:cNvSpPr>
          <p:nvPr/>
        </p:nvSpPr>
        <p:spPr>
          <a:xfrm>
            <a:off x="995363" y="3028377"/>
            <a:ext cx="10204450" cy="5332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b="0" i="0" u="none" kern="1200">
                <a:solidFill>
                  <a:schemeClr val="bg1"/>
                </a:solidFill>
                <a:latin typeface="+mj-lt"/>
                <a:ea typeface="+mj-ea"/>
                <a:cs typeface="+mj-cs"/>
              </a:defRPr>
            </a:lvl1pPr>
          </a:lstStyle>
          <a:p>
            <a:r>
              <a:rPr lang="en-GB" sz="4400" dirty="0"/>
              <a:t>About KPMG Cyber Response Services</a:t>
            </a:r>
            <a:endParaRPr lang="en-US" sz="4400" dirty="0"/>
          </a:p>
        </p:txBody>
      </p:sp>
      <p:sp>
        <p:nvSpPr>
          <p:cNvPr id="10" name="Text Placeholder 8">
            <a:extLst>
              <a:ext uri="{FF2B5EF4-FFF2-40B4-BE49-F238E27FC236}">
                <a16:creationId xmlns:a16="http://schemas.microsoft.com/office/drawing/2014/main" id="{C948757F-B421-4C33-BC14-B533E031FE2B}"/>
              </a:ext>
            </a:extLst>
          </p:cNvPr>
          <p:cNvSpPr txBox="1">
            <a:spLocks/>
          </p:cNvSpPr>
          <p:nvPr/>
        </p:nvSpPr>
        <p:spPr>
          <a:xfrm>
            <a:off x="995363" y="3794087"/>
            <a:ext cx="7427872" cy="765200"/>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spcBef>
                <a:spcPts val="300"/>
              </a:spcBef>
              <a:spcAft>
                <a:spcPts val="300"/>
              </a:spcAft>
              <a:buClr>
                <a:schemeClr val="bg1"/>
              </a:buClr>
              <a:defRPr/>
            </a:pPr>
            <a:r>
              <a:rPr lang="en-US" sz="1200" b="1" dirty="0">
                <a:solidFill>
                  <a:schemeClr val="accent4"/>
                </a:solidFill>
              </a:rPr>
              <a:t>We help clients effectively and efficiently prepare for and respond to cyber incidents.</a:t>
            </a:r>
          </a:p>
          <a:p>
            <a:pPr lvl="1">
              <a:spcBef>
                <a:spcPts val="300"/>
              </a:spcBef>
              <a:spcAft>
                <a:spcPts val="300"/>
              </a:spcAft>
              <a:buClr>
                <a:schemeClr val="bg1"/>
              </a:buClr>
              <a:defRPr/>
            </a:pPr>
            <a:r>
              <a:rPr lang="en-US" sz="1200" dirty="0">
                <a:solidFill>
                  <a:schemeClr val="bg1"/>
                </a:solidFill>
              </a:rPr>
              <a:t>Our experienced team of digital forensics and incident response professionals assist in forensic analysis, digital investigations as well as breach preparation. </a:t>
            </a:r>
          </a:p>
          <a:p>
            <a:pPr lvl="1">
              <a:spcBef>
                <a:spcPts val="300"/>
              </a:spcBef>
              <a:spcAft>
                <a:spcPts val="300"/>
              </a:spcAft>
              <a:buClr>
                <a:schemeClr val="bg1"/>
              </a:buClr>
              <a:defRPr/>
            </a:pPr>
            <a:r>
              <a:rPr lang="en-US" sz="1200" b="1" kern="0" dirty="0">
                <a:solidFill>
                  <a:schemeClr val="bg1"/>
                </a:solidFill>
              </a:rPr>
              <a:t>Our proactive consulting services include:</a:t>
            </a:r>
          </a:p>
          <a:p>
            <a:pPr marL="216000" lvl="1" indent="-216000">
              <a:spcBef>
                <a:spcPts val="300"/>
              </a:spcBef>
              <a:spcAft>
                <a:spcPts val="300"/>
              </a:spcAft>
              <a:buClr>
                <a:schemeClr val="bg1"/>
              </a:buClr>
              <a:buFont typeface="Arial" panose="020B0604020202020204" pitchFamily="34" charset="0"/>
              <a:buChar char="•"/>
              <a:defRPr/>
            </a:pPr>
            <a:r>
              <a:rPr lang="en-US" sz="1200" kern="0" dirty="0">
                <a:solidFill>
                  <a:schemeClr val="bg1"/>
                </a:solidFill>
              </a:rPr>
              <a:t>Incident Response Plan and playbook development</a:t>
            </a:r>
          </a:p>
          <a:p>
            <a:pPr marL="216000" lvl="1" indent="-216000">
              <a:spcBef>
                <a:spcPts val="300"/>
              </a:spcBef>
              <a:spcAft>
                <a:spcPts val="300"/>
              </a:spcAft>
              <a:buClr>
                <a:schemeClr val="bg1"/>
              </a:buClr>
              <a:buFont typeface="Arial" panose="020B0604020202020204" pitchFamily="34" charset="0"/>
              <a:buChar char="•"/>
              <a:defRPr/>
            </a:pPr>
            <a:r>
              <a:rPr lang="en-US" sz="1200" kern="0" dirty="0">
                <a:solidFill>
                  <a:schemeClr val="bg1"/>
                </a:solidFill>
              </a:rPr>
              <a:t>Incident response maturity assessments</a:t>
            </a:r>
          </a:p>
          <a:p>
            <a:pPr marL="216000" lvl="1" indent="-216000">
              <a:spcBef>
                <a:spcPts val="300"/>
              </a:spcBef>
              <a:spcAft>
                <a:spcPts val="300"/>
              </a:spcAft>
              <a:buClr>
                <a:schemeClr val="bg1"/>
              </a:buClr>
              <a:buFont typeface="Arial" panose="020B0604020202020204" pitchFamily="34" charset="0"/>
              <a:buChar char="•"/>
              <a:defRPr/>
            </a:pPr>
            <a:r>
              <a:rPr lang="en-US" sz="1200" kern="0" dirty="0">
                <a:solidFill>
                  <a:schemeClr val="bg1"/>
                </a:solidFill>
              </a:rPr>
              <a:t>Cloud incident response orchestration &amp; automation</a:t>
            </a:r>
          </a:p>
          <a:p>
            <a:pPr marL="216000" lvl="1" indent="-216000">
              <a:spcBef>
                <a:spcPts val="300"/>
              </a:spcBef>
              <a:spcAft>
                <a:spcPts val="300"/>
              </a:spcAft>
              <a:buClr>
                <a:schemeClr val="bg1"/>
              </a:buClr>
              <a:buFont typeface="Arial" panose="020B0604020202020204" pitchFamily="34" charset="0"/>
              <a:buChar char="•"/>
              <a:defRPr/>
            </a:pPr>
            <a:r>
              <a:rPr lang="en-US" sz="1200" kern="0" dirty="0">
                <a:solidFill>
                  <a:schemeClr val="bg1"/>
                </a:solidFill>
              </a:rPr>
              <a:t>Cloud digital forensic lab development</a:t>
            </a:r>
          </a:p>
        </p:txBody>
      </p:sp>
    </p:spTree>
    <p:extLst>
      <p:ext uri="{BB962C8B-B14F-4D97-AF65-F5344CB8AC3E}">
        <p14:creationId xmlns:p14="http://schemas.microsoft.com/office/powerpoint/2010/main" val="3716277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p:cNvSpPr>
            <a:spLocks noGrp="1"/>
          </p:cNvSpPr>
          <p:nvPr>
            <p:ph type="body" sz="quarter" idx="10"/>
            <p:custDataLst>
              <p:tags r:id="rId1"/>
            </p:custDataLst>
          </p:nvPr>
        </p:nvSpPr>
        <p:spPr>
          <a:xfrm>
            <a:off x="741301" y="4240696"/>
            <a:ext cx="5748399" cy="1854200"/>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 </a:t>
            </a:r>
          </a:p>
          <a:p>
            <a:r>
              <a:rPr lang="en-US" dirty="0"/>
              <a:t>© 2022 KPMG LLP, a Delaware limited liability partnership and a member firm of the KPMG global organization of independent member firms affiliated with KPMG International Limited, a private English company limited by guarantee. All rights reserved. NDP373090-1A</a:t>
            </a:r>
          </a:p>
          <a:p>
            <a:r>
              <a:rPr lang="en-US" dirty="0"/>
              <a:t>The KPMG name and logo are trademarks used under license by the independent member firms of the KPMG global organization.</a:t>
            </a:r>
          </a:p>
        </p:txBody>
      </p:sp>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741301" y="3935061"/>
            <a:ext cx="3215651" cy="119064"/>
          </a:xfrm>
        </p:spPr>
        <p:txBody>
          <a:bodyPr/>
          <a:lstStyle/>
          <a:p>
            <a:r>
              <a:rPr lang="en-GB" dirty="0"/>
              <a:t>kpmg.com/</a:t>
            </a:r>
            <a:r>
              <a:rPr lang="en-GB" dirty="0" err="1"/>
              <a:t>socialmedia</a:t>
            </a:r>
            <a:endParaRPr lang="en-GB" dirty="0">
              <a:hlinkClick r:id="rId3"/>
            </a:endParaRPr>
          </a:p>
          <a:p>
            <a:endParaRPr lang="en-GB" dirty="0">
              <a:hlinkClick r:id="rId3"/>
            </a:endParaRPr>
          </a:p>
        </p:txBody>
      </p:sp>
      <p:sp>
        <p:nvSpPr>
          <p:cNvPr id="4" name="Text Placeholder 39">
            <a:extLst>
              <a:ext uri="{FF2B5EF4-FFF2-40B4-BE49-F238E27FC236}">
                <a16:creationId xmlns:a16="http://schemas.microsoft.com/office/drawing/2014/main" id="{90960A18-A1B2-4883-B353-C366E4041B44}"/>
              </a:ext>
            </a:extLst>
          </p:cNvPr>
          <p:cNvSpPr txBox="1">
            <a:spLocks/>
          </p:cNvSpPr>
          <p:nvPr/>
        </p:nvSpPr>
        <p:spPr>
          <a:xfrm>
            <a:off x="750889" y="2004088"/>
            <a:ext cx="4278312" cy="456710"/>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US" sz="1100" kern="1200" dirty="0">
                <a:solidFill>
                  <a:schemeClr val="tx2"/>
                </a:solidFill>
                <a:effectLst/>
                <a:latin typeface="Arial" panose="020B0604020202020204" pitchFamily="34" charset="0"/>
                <a:ea typeface="Times New Roman" panose="02020603050405020304" pitchFamily="18" charset="0"/>
                <a:cs typeface="Cordia New"/>
              </a:rPr>
              <a:t>Some or all of the services described herein may not be permissible for KPMG audit clients and their affiliates or related entities.</a:t>
            </a:r>
            <a:endParaRPr lang="en-US" sz="1100" dirty="0">
              <a:solidFill>
                <a:schemeClr val="tx2"/>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7161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W.I.I.F.M?</a:t>
            </a:r>
          </a:p>
        </p:txBody>
      </p:sp>
      <p:sp>
        <p:nvSpPr>
          <p:cNvPr id="6" name="Text Placeholder 2">
            <a:extLst>
              <a:ext uri="{FF2B5EF4-FFF2-40B4-BE49-F238E27FC236}">
                <a16:creationId xmlns:a16="http://schemas.microsoft.com/office/drawing/2014/main" id="{BE52DEB6-1DAE-47E3-9E6E-61FA0BB2861B}"/>
              </a:ext>
            </a:extLst>
          </p:cNvPr>
          <p:cNvSpPr txBox="1">
            <a:spLocks/>
          </p:cNvSpPr>
          <p:nvPr/>
        </p:nvSpPr>
        <p:spPr>
          <a:xfrm>
            <a:off x="995363" y="1819882"/>
            <a:ext cx="10204450" cy="2228494"/>
          </a:xfrm>
          <a:prstGeom prst="rect">
            <a:avLst/>
          </a:prstGeom>
          <a:solidFill>
            <a:schemeClr val="bg1">
              <a:lumMod val="95000"/>
            </a:schemeClr>
          </a:solidFill>
        </p:spPr>
        <p:txBody>
          <a:bodyPr vert="horz" lIns="90011" tIns="90011" rIns="90011" bIns="90011" numCol="1" rtlCol="0" anchor="t" anchorCtr="0">
            <a:sp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8000" lvl="2" indent="-288000"/>
            <a:r>
              <a:rPr lang="en-US" sz="1800" dirty="0"/>
              <a:t>We all have something to learn</a:t>
            </a:r>
          </a:p>
          <a:p>
            <a:pPr marL="288000" lvl="2" indent="-288000"/>
            <a:r>
              <a:rPr lang="en-US" sz="1800" dirty="0"/>
              <a:t>Reminder to leverage all available telemetry</a:t>
            </a:r>
          </a:p>
          <a:p>
            <a:pPr marL="576000" lvl="3" indent="-288000"/>
            <a:r>
              <a:rPr lang="en-US" sz="1800" dirty="0"/>
              <a:t>Think about what data points aside from host-based forensics can be leveraged</a:t>
            </a:r>
          </a:p>
          <a:p>
            <a:pPr marL="288000" lvl="2" indent="-288000"/>
            <a:r>
              <a:rPr lang="en-US" sz="1800" dirty="0"/>
              <a:t>Refresh of some important attacker TTPs</a:t>
            </a:r>
          </a:p>
          <a:p>
            <a:pPr marL="288000" lvl="2" indent="-288000"/>
            <a:r>
              <a:rPr lang="en-US" sz="1800" dirty="0"/>
              <a:t>Share a few stories from the trenches &amp; have a laugh or two</a:t>
            </a:r>
          </a:p>
          <a:p>
            <a:pPr marL="288000" lvl="2" indent="-288000"/>
            <a:r>
              <a:rPr lang="en-US" sz="1800" dirty="0"/>
              <a:t>Maybe learn a new technique or analytic skill</a:t>
            </a:r>
          </a:p>
        </p:txBody>
      </p:sp>
      <p:sp>
        <p:nvSpPr>
          <p:cNvPr id="7" name="Text Placeholder 2">
            <a:extLst>
              <a:ext uri="{FF2B5EF4-FFF2-40B4-BE49-F238E27FC236}">
                <a16:creationId xmlns:a16="http://schemas.microsoft.com/office/drawing/2014/main" id="{D20E9B01-D967-46B7-BED1-B5F5D37AF9A2}"/>
              </a:ext>
            </a:extLst>
          </p:cNvPr>
          <p:cNvSpPr txBox="1">
            <a:spLocks/>
          </p:cNvSpPr>
          <p:nvPr/>
        </p:nvSpPr>
        <p:spPr>
          <a:xfrm>
            <a:off x="995363" y="1330325"/>
            <a:ext cx="10204450" cy="489557"/>
          </a:xfrm>
          <a:prstGeom prst="rect">
            <a:avLst/>
          </a:prstGeom>
          <a:solidFill>
            <a:schemeClr val="accent1"/>
          </a:solidFill>
        </p:spPr>
        <p:txBody>
          <a:bodyPr vert="horz" lIns="90011" tIns="90011" rIns="90011" bIns="90011" numCol="1" rtlCol="0" anchor="t" anchorCtr="0">
            <a:sp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lnSpc>
                <a:spcPts val="2400"/>
              </a:lnSpc>
            </a:pPr>
            <a:r>
              <a:rPr lang="en-US" sz="2400" dirty="0">
                <a:solidFill>
                  <a:schemeClr val="bg1"/>
                </a:solidFill>
                <a:latin typeface="+mj-lt"/>
              </a:rPr>
              <a:t>What’s in it for me?</a:t>
            </a:r>
          </a:p>
        </p:txBody>
      </p:sp>
    </p:spTree>
    <p:extLst>
      <p:ext uri="{BB962C8B-B14F-4D97-AF65-F5344CB8AC3E}">
        <p14:creationId xmlns:p14="http://schemas.microsoft.com/office/powerpoint/2010/main" val="85817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4" y="431800"/>
            <a:ext cx="10204450" cy="533400"/>
          </a:xfrm>
        </p:spPr>
        <p:txBody>
          <a:bodyPr/>
          <a:lstStyle/>
          <a:p>
            <a:r>
              <a:rPr lang="en-US" dirty="0"/>
              <a:t>Agenda</a:t>
            </a:r>
          </a:p>
        </p:txBody>
      </p:sp>
      <p:sp>
        <p:nvSpPr>
          <p:cNvPr id="7" name="Text Placeholder 2">
            <a:extLst>
              <a:ext uri="{FF2B5EF4-FFF2-40B4-BE49-F238E27FC236}">
                <a16:creationId xmlns:a16="http://schemas.microsoft.com/office/drawing/2014/main" id="{C1CEDFA0-42DF-4D61-8EAD-74D555EA5E3B}"/>
              </a:ext>
            </a:extLst>
          </p:cNvPr>
          <p:cNvSpPr txBox="1">
            <a:spLocks/>
          </p:cNvSpPr>
          <p:nvPr/>
        </p:nvSpPr>
        <p:spPr>
          <a:xfrm>
            <a:off x="995364" y="1339117"/>
            <a:ext cx="10204450" cy="4111511"/>
          </a:xfrm>
          <a:prstGeom prst="rect">
            <a:avLst/>
          </a:prstGeom>
          <a:solidFill>
            <a:schemeClr val="bg1">
              <a:lumMod val="95000"/>
            </a:schemeClr>
          </a:solidFill>
        </p:spPr>
        <p:txBody>
          <a:bodyPr vert="horz" lIns="108014" tIns="108014" rIns="108014" bIns="108014" numCol="1" rtlCol="0" anchor="t"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8000" indent="-288000">
              <a:buClr>
                <a:srgbClr val="00338D"/>
              </a:buClr>
              <a:buFont typeface="Arial" panose="020B0604020202020204" pitchFamily="34" charset="0"/>
              <a:buChar char="•"/>
            </a:pPr>
            <a:r>
              <a:rPr lang="en-US" b="0" dirty="0">
                <a:solidFill>
                  <a:schemeClr val="tx1"/>
                </a:solidFill>
              </a:rPr>
              <a:t>Provide a background of the ransomware attack — code named Project Detention — detailing the who, what, and when</a:t>
            </a:r>
          </a:p>
          <a:p>
            <a:pPr marL="288000" indent="-288000">
              <a:buClr>
                <a:srgbClr val="00338D"/>
              </a:buClr>
              <a:buFont typeface="Arial" panose="020B0604020202020204" pitchFamily="34" charset="0"/>
              <a:buChar char="•"/>
            </a:pPr>
            <a:r>
              <a:rPr lang="en-US" b="0" dirty="0">
                <a:solidFill>
                  <a:schemeClr val="tx1"/>
                </a:solidFill>
              </a:rPr>
              <a:t>Describe the methodology and available telemetry that allowed the KPMG team to successfully investigate this incident</a:t>
            </a:r>
          </a:p>
          <a:p>
            <a:pPr marL="288000" indent="-288000">
              <a:buClr>
                <a:srgbClr val="00338D"/>
              </a:buClr>
              <a:buFont typeface="Arial" panose="020B0604020202020204" pitchFamily="34" charset="0"/>
              <a:buChar char="•"/>
            </a:pPr>
            <a:r>
              <a:rPr lang="en-US" b="0" dirty="0">
                <a:solidFill>
                  <a:schemeClr val="tx1"/>
                </a:solidFill>
              </a:rPr>
              <a:t>Discuss various attacker TTPs including but not limited to;</a:t>
            </a:r>
          </a:p>
          <a:p>
            <a:pPr marL="576000" lvl="2" indent="-288000">
              <a:buClr>
                <a:srgbClr val="00338D"/>
              </a:buClr>
              <a:buFont typeface="Arial" panose="020B0604020202020204" pitchFamily="34" charset="0"/>
              <a:buChar char="-"/>
            </a:pPr>
            <a:r>
              <a:rPr lang="en-US" dirty="0"/>
              <a:t>NTDS.DIT dumping </a:t>
            </a:r>
          </a:p>
          <a:p>
            <a:pPr marL="576000" lvl="2" indent="-288000">
              <a:buClr>
                <a:srgbClr val="00338D"/>
              </a:buClr>
              <a:buFont typeface="Arial" panose="020B0604020202020204" pitchFamily="34" charset="0"/>
              <a:buChar char="-"/>
            </a:pPr>
            <a:r>
              <a:rPr lang="en-US" dirty="0"/>
              <a:t>Anti-forensic behavior</a:t>
            </a:r>
          </a:p>
          <a:p>
            <a:pPr marL="576000" lvl="2" indent="-288000">
              <a:buClr>
                <a:srgbClr val="00338D"/>
              </a:buClr>
              <a:buFont typeface="Arial" panose="020B0604020202020204" pitchFamily="34" charset="0"/>
              <a:buChar char="-"/>
            </a:pPr>
            <a:r>
              <a:rPr lang="en-US" dirty="0"/>
              <a:t>Various methods used for data exfil</a:t>
            </a:r>
          </a:p>
          <a:p>
            <a:pPr marL="288000" indent="-288000">
              <a:buClr>
                <a:srgbClr val="00338D"/>
              </a:buClr>
              <a:buFont typeface="Arial" panose="020B0604020202020204" pitchFamily="34" charset="0"/>
              <a:buChar char="•"/>
            </a:pPr>
            <a:r>
              <a:rPr lang="en-US" b="0" dirty="0">
                <a:solidFill>
                  <a:schemeClr val="tx1"/>
                </a:solidFill>
              </a:rPr>
              <a:t>Overview how we re-wrote an attacker’s PowerShell script for our benefit to aid in determining what exactly was exfiltrated</a:t>
            </a:r>
          </a:p>
          <a:p>
            <a:pPr marL="288000" indent="-288000">
              <a:buClr>
                <a:srgbClr val="00338D"/>
              </a:buClr>
              <a:buFont typeface="Arial" panose="020B0604020202020204" pitchFamily="34" charset="0"/>
              <a:buChar char="•"/>
            </a:pPr>
            <a:r>
              <a:rPr lang="en-US" b="0" dirty="0">
                <a:solidFill>
                  <a:schemeClr val="tx1"/>
                </a:solidFill>
              </a:rPr>
              <a:t>Go over the TTPs (mapped to MITRE ATT&amp;CK) and observables for this attack</a:t>
            </a:r>
          </a:p>
          <a:p>
            <a:pPr marL="171450" indent="-171450">
              <a:buFont typeface="Arial" panose="020B0604020202020204" pitchFamily="34" charset="0"/>
              <a:buChar char="—"/>
            </a:pPr>
            <a:endParaRPr lang="en-US" b="0" dirty="0">
              <a:solidFill>
                <a:schemeClr val="tx1"/>
              </a:solidFill>
            </a:endParaRPr>
          </a:p>
          <a:p>
            <a:r>
              <a:rPr lang="en-US" sz="1200" b="0" i="1" dirty="0">
                <a:solidFill>
                  <a:schemeClr val="tx1"/>
                </a:solidFill>
              </a:rPr>
              <a:t>NOTE: Where appropriate, redactions or implicit changes are made to protect our client’s identity. </a:t>
            </a:r>
          </a:p>
        </p:txBody>
      </p:sp>
    </p:spTree>
    <p:extLst>
      <p:ext uri="{BB962C8B-B14F-4D97-AF65-F5344CB8AC3E}">
        <p14:creationId xmlns:p14="http://schemas.microsoft.com/office/powerpoint/2010/main" val="9304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9436C-30A2-48E0-A8E4-64B1AF368C56}"/>
              </a:ext>
            </a:extLst>
          </p:cNvPr>
          <p:cNvSpPr>
            <a:spLocks noGrp="1"/>
          </p:cNvSpPr>
          <p:nvPr>
            <p:ph type="ctrTitle"/>
          </p:nvPr>
        </p:nvSpPr>
        <p:spPr>
          <a:xfrm>
            <a:off x="1289860" y="2398601"/>
            <a:ext cx="5252400" cy="2367199"/>
          </a:xfrm>
        </p:spPr>
        <p:txBody>
          <a:bodyPr/>
          <a:lstStyle/>
          <a:p>
            <a:r>
              <a:rPr lang="en-GB" dirty="0"/>
              <a:t>Investigation background &amp; methodology</a:t>
            </a:r>
            <a:br>
              <a:rPr lang="en-US" dirty="0"/>
            </a:br>
            <a:endParaRPr lang="en-US" dirty="0"/>
          </a:p>
        </p:txBody>
      </p:sp>
      <p:sp>
        <p:nvSpPr>
          <p:cNvPr id="11" name="Text Placeholder 10">
            <a:extLst>
              <a:ext uri="{FF2B5EF4-FFF2-40B4-BE49-F238E27FC236}">
                <a16:creationId xmlns:a16="http://schemas.microsoft.com/office/drawing/2014/main" id="{E5A12C3E-2025-49EF-B66E-63FA84D12EED}"/>
              </a:ext>
            </a:extLst>
          </p:cNvPr>
          <p:cNvSpPr>
            <a:spLocks noGrp="1"/>
          </p:cNvSpPr>
          <p:nvPr>
            <p:ph type="body" sz="quarter" idx="13"/>
          </p:nvPr>
        </p:nvSpPr>
        <p:spPr/>
        <p:txBody>
          <a:bodyPr/>
          <a:lstStyle/>
          <a:p>
            <a:endParaRPr lang="en-US" dirty="0"/>
          </a:p>
        </p:txBody>
      </p:sp>
      <p:sp>
        <p:nvSpPr>
          <p:cNvPr id="6" name="Text Placeholder 5">
            <a:extLst>
              <a:ext uri="{FF2B5EF4-FFF2-40B4-BE49-F238E27FC236}">
                <a16:creationId xmlns:a16="http://schemas.microsoft.com/office/drawing/2014/main" id="{0A016EE7-A174-424B-9538-3F404DEF40B5}"/>
              </a:ext>
            </a:extLst>
          </p:cNvPr>
          <p:cNvSpPr>
            <a:spLocks noGrp="1"/>
          </p:cNvSpPr>
          <p:nvPr>
            <p:ph type="body" sz="quarter" idx="14"/>
          </p:nvPr>
        </p:nvSpPr>
        <p:spPr>
          <a:xfrm>
            <a:off x="1289860" y="1140069"/>
            <a:ext cx="1082675" cy="812530"/>
          </a:xfrm>
        </p:spPr>
        <p:txBody>
          <a:bodyPr/>
          <a:lstStyle/>
          <a:p>
            <a:r>
              <a:rPr lang="en-US" dirty="0"/>
              <a:t>02</a:t>
            </a:r>
          </a:p>
        </p:txBody>
      </p:sp>
    </p:spTree>
    <p:extLst>
      <p:ext uri="{BB962C8B-B14F-4D97-AF65-F5344CB8AC3E}">
        <p14:creationId xmlns:p14="http://schemas.microsoft.com/office/powerpoint/2010/main" val="3034557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64199C-688C-41C7-A633-C9F219F1966C}"/>
              </a:ext>
            </a:extLst>
          </p:cNvPr>
          <p:cNvSpPr>
            <a:spLocks noGrp="1"/>
          </p:cNvSpPr>
          <p:nvPr>
            <p:ph type="title"/>
          </p:nvPr>
        </p:nvSpPr>
        <p:spPr>
          <a:xfrm>
            <a:off x="995363" y="431800"/>
            <a:ext cx="10204450" cy="533400"/>
          </a:xfrm>
        </p:spPr>
        <p:txBody>
          <a:bodyPr/>
          <a:lstStyle/>
          <a:p>
            <a:r>
              <a:rPr lang="en-US" dirty="0"/>
              <a:t>Background</a:t>
            </a:r>
          </a:p>
        </p:txBody>
      </p:sp>
      <p:sp>
        <p:nvSpPr>
          <p:cNvPr id="3" name="Text Placeholder 2">
            <a:extLst>
              <a:ext uri="{FF2B5EF4-FFF2-40B4-BE49-F238E27FC236}">
                <a16:creationId xmlns:a16="http://schemas.microsoft.com/office/drawing/2014/main" id="{2403EBB0-50F0-4BC6-8480-517D5C1DC7DA}"/>
              </a:ext>
            </a:extLst>
          </p:cNvPr>
          <p:cNvSpPr>
            <a:spLocks noGrp="1"/>
          </p:cNvSpPr>
          <p:nvPr>
            <p:ph type="body" sz="quarter" idx="4294967295"/>
          </p:nvPr>
        </p:nvSpPr>
        <p:spPr>
          <a:xfrm>
            <a:off x="995363" y="1339117"/>
            <a:ext cx="4705775" cy="569387"/>
          </a:xfrm>
        </p:spPr>
        <p:txBody>
          <a:bodyPr wrap="none" lIns="0" tIns="0" rIns="0" bIns="0" numCol="1">
            <a:noAutofit/>
          </a:bodyPr>
          <a:lstStyle/>
          <a:p>
            <a:pPr>
              <a:buClr>
                <a:srgbClr val="00338D"/>
              </a:buClr>
            </a:pPr>
            <a:r>
              <a:rPr lang="en-US" dirty="0">
                <a:solidFill>
                  <a:schemeClr val="tx2"/>
                </a:solidFill>
              </a:rPr>
              <a:t>Attack timeframe</a:t>
            </a:r>
          </a:p>
          <a:p>
            <a:pPr marL="288000" lvl="2" indent="-288000">
              <a:buClr>
                <a:srgbClr val="00338D"/>
              </a:buClr>
            </a:pPr>
            <a:r>
              <a:rPr lang="en-US" dirty="0"/>
              <a:t>December 12, 2021 through December 17, 2021</a:t>
            </a:r>
          </a:p>
        </p:txBody>
      </p:sp>
      <p:sp>
        <p:nvSpPr>
          <p:cNvPr id="2" name="TextBox 1">
            <a:extLst>
              <a:ext uri="{FF2B5EF4-FFF2-40B4-BE49-F238E27FC236}">
                <a16:creationId xmlns:a16="http://schemas.microsoft.com/office/drawing/2014/main" id="{B339806E-235B-416E-BD55-2D25ADF151FB}"/>
              </a:ext>
            </a:extLst>
          </p:cNvPr>
          <p:cNvSpPr txBox="1">
            <a:spLocks/>
          </p:cNvSpPr>
          <p:nvPr/>
        </p:nvSpPr>
        <p:spPr>
          <a:xfrm>
            <a:off x="995363" y="5746106"/>
            <a:ext cx="6482544" cy="169277"/>
          </a:xfrm>
          <a:prstGeom prst="rect">
            <a:avLst/>
          </a:prstGeom>
          <a:noFill/>
        </p:spPr>
        <p:txBody>
          <a:bodyPr wrap="none" lIns="0" tIns="0" rIns="0" bIns="0" rtlCol="0">
            <a:spAutoFit/>
          </a:bodyPr>
          <a:lstStyle/>
          <a:p>
            <a:pPr>
              <a:spcAft>
                <a:spcPts val="600"/>
              </a:spcAft>
            </a:pPr>
            <a:r>
              <a:rPr lang="en-US" sz="1100" b="1" i="1" dirty="0">
                <a:solidFill>
                  <a:schemeClr val="tx1"/>
                </a:solidFill>
              </a:rPr>
              <a:t>NOTE: </a:t>
            </a:r>
            <a:r>
              <a:rPr lang="en-US" sz="1100" b="0" i="1" dirty="0">
                <a:solidFill>
                  <a:schemeClr val="tx1"/>
                </a:solidFill>
              </a:rPr>
              <a:t>Where appropriate, redactions or changes to client information are made to </a:t>
            </a:r>
            <a:r>
              <a:rPr lang="en-US" sz="1000" b="0" i="1" dirty="0">
                <a:solidFill>
                  <a:schemeClr val="tx1"/>
                </a:solidFill>
              </a:rPr>
              <a:t>protect</a:t>
            </a:r>
            <a:r>
              <a:rPr lang="en-US" sz="1100" b="0" i="1" dirty="0">
                <a:solidFill>
                  <a:schemeClr val="tx1"/>
                </a:solidFill>
              </a:rPr>
              <a:t> their identity. </a:t>
            </a:r>
          </a:p>
        </p:txBody>
      </p:sp>
      <p:sp>
        <p:nvSpPr>
          <p:cNvPr id="6" name="Text Placeholder 2">
            <a:extLst>
              <a:ext uri="{FF2B5EF4-FFF2-40B4-BE49-F238E27FC236}">
                <a16:creationId xmlns:a16="http://schemas.microsoft.com/office/drawing/2014/main" id="{E14F8C47-B3DB-443D-BB35-AAD454C83FC1}"/>
              </a:ext>
            </a:extLst>
          </p:cNvPr>
          <p:cNvSpPr txBox="1">
            <a:spLocks/>
          </p:cNvSpPr>
          <p:nvPr/>
        </p:nvSpPr>
        <p:spPr>
          <a:xfrm>
            <a:off x="995363" y="2160536"/>
            <a:ext cx="7859972" cy="569387"/>
          </a:xfrm>
          <a:prstGeom prst="rect">
            <a:avLst/>
          </a:prstGeom>
          <a:noFill/>
        </p:spPr>
        <p:txBody>
          <a:bodyPr vert="horz" wrap="none" lIns="0" tIns="0" rIns="0" bIns="0" numCol="1" spcCol="182880" rtlCol="0">
            <a:no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00338D"/>
              </a:buClr>
            </a:pPr>
            <a:r>
              <a:rPr lang="en-US" sz="1600" b="1" dirty="0">
                <a:solidFill>
                  <a:schemeClr val="tx2"/>
                </a:solidFill>
              </a:rPr>
              <a:t>Attribution</a:t>
            </a:r>
          </a:p>
          <a:p>
            <a:pPr marL="288000" lvl="2" indent="-288000">
              <a:buClr>
                <a:srgbClr val="00338D"/>
              </a:buClr>
              <a:buFont typeface="Arial" panose="020B0604020202020204" pitchFamily="34" charset="0"/>
              <a:buChar char="•"/>
            </a:pPr>
            <a:r>
              <a:rPr lang="en-US" sz="1600" dirty="0"/>
              <a:t>The ransom note named Vice Society and the ransomware was a strain of Zeppelin</a:t>
            </a:r>
          </a:p>
        </p:txBody>
      </p:sp>
      <p:graphicFrame>
        <p:nvGraphicFramePr>
          <p:cNvPr id="7" name="Table 6">
            <a:extLst>
              <a:ext uri="{FF2B5EF4-FFF2-40B4-BE49-F238E27FC236}">
                <a16:creationId xmlns:a16="http://schemas.microsoft.com/office/drawing/2014/main" id="{EE1AE76B-2EB0-408A-A237-163704017B62}"/>
              </a:ext>
            </a:extLst>
          </p:cNvPr>
          <p:cNvGraphicFramePr>
            <a:graphicFrameLocks noGrp="1"/>
          </p:cNvGraphicFramePr>
          <p:nvPr>
            <p:extLst>
              <p:ext uri="{D42A27DB-BD31-4B8C-83A1-F6EECF244321}">
                <p14:modId xmlns:p14="http://schemas.microsoft.com/office/powerpoint/2010/main" val="849516363"/>
              </p:ext>
            </p:extLst>
          </p:nvPr>
        </p:nvGraphicFramePr>
        <p:xfrm>
          <a:off x="995363" y="2981954"/>
          <a:ext cx="10204450" cy="1177440"/>
        </p:xfrm>
        <a:graphic>
          <a:graphicData uri="http://schemas.openxmlformats.org/drawingml/2006/table">
            <a:tbl>
              <a:tblPr firstRow="1" bandRow="1">
                <a:tableStyleId>{1FECB4D8-DB02-4DC6-A0A2-4F2EBAE1DC90}</a:tableStyleId>
              </a:tblPr>
              <a:tblGrid>
                <a:gridCol w="1535401">
                  <a:extLst>
                    <a:ext uri="{9D8B030D-6E8A-4147-A177-3AD203B41FA5}">
                      <a16:colId xmlns:a16="http://schemas.microsoft.com/office/drawing/2014/main" val="389740613"/>
                    </a:ext>
                  </a:extLst>
                </a:gridCol>
                <a:gridCol w="4148066">
                  <a:extLst>
                    <a:ext uri="{9D8B030D-6E8A-4147-A177-3AD203B41FA5}">
                      <a16:colId xmlns:a16="http://schemas.microsoft.com/office/drawing/2014/main" val="5789530"/>
                    </a:ext>
                  </a:extLst>
                </a:gridCol>
                <a:gridCol w="2502115">
                  <a:extLst>
                    <a:ext uri="{9D8B030D-6E8A-4147-A177-3AD203B41FA5}">
                      <a16:colId xmlns:a16="http://schemas.microsoft.com/office/drawing/2014/main" val="2720765591"/>
                    </a:ext>
                  </a:extLst>
                </a:gridCol>
                <a:gridCol w="2018868">
                  <a:extLst>
                    <a:ext uri="{9D8B030D-6E8A-4147-A177-3AD203B41FA5}">
                      <a16:colId xmlns:a16="http://schemas.microsoft.com/office/drawing/2014/main" val="3089860748"/>
                    </a:ext>
                  </a:extLst>
                </a:gridCol>
              </a:tblGrid>
              <a:tr h="253191">
                <a:tc>
                  <a:txBody>
                    <a:bodyPr/>
                    <a:lstStyle/>
                    <a:p>
                      <a:r>
                        <a:rPr lang="en-US" sz="1400" dirty="0">
                          <a:latin typeface="+mn-lt"/>
                        </a:rPr>
                        <a:t>Date/Time (UTC)</a:t>
                      </a:r>
                    </a:p>
                  </a:txBody>
                  <a:tcPr marL="54000" marR="54000" marT="108000" marB="108000" anchor="ctr">
                    <a:lnL w="12700" cmpd="sng">
                      <a:noFill/>
                    </a:lnL>
                    <a:lnR w="6350" cap="flat" cmpd="sng" algn="ctr">
                      <a:solidFill>
                        <a:srgbClr val="B2B2B2"/>
                      </a:solidFill>
                      <a:prstDash val="solid"/>
                      <a:round/>
                      <a:headEnd type="none" w="med" len="med"/>
                      <a:tailEnd type="none" w="med" len="med"/>
                    </a:lnR>
                    <a:lnT w="12700" cmpd="sng">
                      <a:noFill/>
                    </a:lnT>
                    <a:lnB w="635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400" dirty="0">
                          <a:latin typeface="+mn-lt"/>
                        </a:rPr>
                        <a:t>Event</a:t>
                      </a:r>
                    </a:p>
                  </a:txBody>
                  <a:tcPr marL="54000" marR="54000" marT="108000" marB="108000" anchor="ctr">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12700" cmpd="sng">
                      <a:noFill/>
                    </a:lnT>
                    <a:lnB w="635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400" dirty="0">
                          <a:latin typeface="+mn-lt"/>
                        </a:rPr>
                        <a:t>Artifact source</a:t>
                      </a:r>
                    </a:p>
                  </a:txBody>
                  <a:tcPr marL="54000" marR="54000" marT="108000" marB="108000" anchor="ctr">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12700" cmpd="sng">
                      <a:noFill/>
                    </a:lnT>
                    <a:lnB w="635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400" dirty="0">
                          <a:latin typeface="+mn-lt"/>
                        </a:rPr>
                        <a:t>Event ID (if applicable)</a:t>
                      </a:r>
                    </a:p>
                  </a:txBody>
                  <a:tcPr marL="54000" marR="54000" marT="108000" marB="108000" anchor="ctr">
                    <a:lnL w="6350" cap="flat" cmpd="sng" algn="ctr">
                      <a:solidFill>
                        <a:srgbClr val="B2B2B2"/>
                      </a:solidFill>
                      <a:prstDash val="solid"/>
                      <a:round/>
                      <a:headEnd type="none" w="med" len="med"/>
                      <a:tailEnd type="none" w="med" len="med"/>
                    </a:lnL>
                    <a:lnR w="12700" cmpd="sng">
                      <a:noFill/>
                    </a:lnR>
                    <a:lnT w="12700" cmpd="sng">
                      <a:noFill/>
                    </a:lnT>
                    <a:lnB w="635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14325025"/>
                  </a:ext>
                </a:extLst>
              </a:tr>
              <a:tr h="253191">
                <a:tc>
                  <a:txBody>
                    <a:bodyPr/>
                    <a:lstStyle/>
                    <a:p>
                      <a:pPr algn="l" fontAlgn="b"/>
                      <a:r>
                        <a:rPr lang="en-US" sz="1400" b="0" i="0" u="none" strike="noStrike" dirty="0">
                          <a:solidFill>
                            <a:srgbClr val="000000"/>
                          </a:solidFill>
                          <a:effectLst/>
                          <a:latin typeface="+mn-lt"/>
                          <a:cs typeface="Arial" panose="020B0604020202020204" pitchFamily="34" charset="0"/>
                        </a:rPr>
                        <a:t>2021-12-14 10:40:37.200</a:t>
                      </a:r>
                    </a:p>
                  </a:txBody>
                  <a:tcPr marL="54000" marR="54000" marT="54000" marB="54000">
                    <a:lnL w="12700" cmpd="sng">
                      <a:noFill/>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dirty="0">
                          <a:solidFill>
                            <a:srgbClr val="000000"/>
                          </a:solidFill>
                          <a:effectLst/>
                          <a:latin typeface="+mn-lt"/>
                          <a:cs typeface="Arial" panose="020B0604020202020204" pitchFamily="34" charset="0"/>
                        </a:rPr>
                        <a:t>File "C:\Users\administrator\AppData\Local\Temp\2\svchost2.exe" detected as Zeppelin ransomware</a:t>
                      </a:r>
                    </a:p>
                  </a:txBody>
                  <a:tcPr marL="54000" marR="54000" marT="54000" marB="54000">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a:solidFill>
                            <a:srgbClr val="000000"/>
                          </a:solidFill>
                          <a:effectLst/>
                          <a:latin typeface="+mn-lt"/>
                          <a:cs typeface="Arial" panose="020B0604020202020204" pitchFamily="34" charset="0"/>
                        </a:rPr>
                        <a:t>Microsoft-Windows-Windows Defender%4Operational.evtx</a:t>
                      </a:r>
                    </a:p>
                  </a:txBody>
                  <a:tcPr marL="54000" marR="54000" marT="54000" marB="54000">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400" b="0" i="0" u="none" strike="noStrike" dirty="0">
                          <a:solidFill>
                            <a:srgbClr val="000000"/>
                          </a:solidFill>
                          <a:effectLst/>
                          <a:latin typeface="+mn-lt"/>
                          <a:cs typeface="Arial" panose="020B0604020202020204" pitchFamily="34" charset="0"/>
                        </a:rPr>
                        <a:t>1116</a:t>
                      </a:r>
                    </a:p>
                  </a:txBody>
                  <a:tcPr marL="54000" marR="54000" marT="54000" marB="54000">
                    <a:lnL w="6350" cap="flat" cmpd="sng" algn="ctr">
                      <a:solidFill>
                        <a:srgbClr val="B2B2B2"/>
                      </a:solidFill>
                      <a:prstDash val="solid"/>
                      <a:round/>
                      <a:headEnd type="none" w="med" len="med"/>
                      <a:tailEnd type="none" w="med" len="med"/>
                    </a:lnL>
                    <a:lnR w="12700" cmpd="sng">
                      <a:noFill/>
                    </a:lnR>
                    <a:lnT w="6350" cap="flat" cmpd="sng" algn="ctr">
                      <a:solidFill>
                        <a:srgbClr val="B2B2B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642227"/>
                  </a:ext>
                </a:extLst>
              </a:tr>
            </a:tbl>
          </a:graphicData>
        </a:graphic>
      </p:graphicFrame>
      <p:sp>
        <p:nvSpPr>
          <p:cNvPr id="8" name="Text Placeholder 2">
            <a:extLst>
              <a:ext uri="{FF2B5EF4-FFF2-40B4-BE49-F238E27FC236}">
                <a16:creationId xmlns:a16="http://schemas.microsoft.com/office/drawing/2014/main" id="{AADE7EC7-11A9-4B27-AF9E-B9E13F5A48FF}"/>
              </a:ext>
            </a:extLst>
          </p:cNvPr>
          <p:cNvSpPr txBox="1">
            <a:spLocks/>
          </p:cNvSpPr>
          <p:nvPr/>
        </p:nvSpPr>
        <p:spPr>
          <a:xfrm>
            <a:off x="995363" y="4411426"/>
            <a:ext cx="4511813" cy="502702"/>
          </a:xfrm>
          <a:prstGeom prst="rect">
            <a:avLst/>
          </a:prstGeom>
          <a:noFill/>
        </p:spPr>
        <p:txBody>
          <a:bodyPr vert="horz" wrap="none" lIns="0" tIns="0" rIns="0" bIns="0" numCol="1" spcCol="182880" rtlCol="0">
            <a:noAutofit/>
          </a:bodyPr>
          <a:lstStyle>
            <a:lvl1pPr marL="0" indent="0" algn="l" defTabSz="914400" rtl="0" eaLnBrk="1" latinLnBrk="0" hangingPunct="1">
              <a:lnSpc>
                <a:spcPts val="1400"/>
              </a:lnSpc>
              <a:spcBef>
                <a:spcPts val="0"/>
              </a:spcBef>
              <a:spcAft>
                <a:spcPts val="600"/>
              </a:spcAft>
              <a:buFontTx/>
              <a:buNone/>
              <a:defRPr sz="1100" b="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200" b="1" i="0" u="none" kern="1200">
                <a:solidFill>
                  <a:srgbClr val="00338D"/>
                </a:solidFill>
                <a:latin typeface="+mn-lt"/>
                <a:ea typeface="+mn-ea"/>
                <a:cs typeface="+mn-cs"/>
              </a:defRPr>
            </a:lvl2pPr>
            <a:lvl3pPr marL="28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b="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b="1" dirty="0">
                <a:solidFill>
                  <a:schemeClr val="tx2"/>
                </a:solidFill>
              </a:rPr>
              <a:t>Client information</a:t>
            </a:r>
          </a:p>
          <a:p>
            <a:pPr marL="288000" lvl="2" indent="-288000">
              <a:buClr>
                <a:srgbClr val="00338D"/>
              </a:buClr>
              <a:buFont typeface="Arial" panose="020B0604020202020204" pitchFamily="34" charset="0"/>
              <a:buChar char="•"/>
            </a:pPr>
            <a:r>
              <a:rPr lang="en-US" sz="1600" dirty="0"/>
              <a:t>Client is in the state &amp; local government sector</a:t>
            </a:r>
          </a:p>
        </p:txBody>
      </p:sp>
      <p:cxnSp>
        <p:nvCxnSpPr>
          <p:cNvPr id="10" name="Straight Connector 9">
            <a:extLst>
              <a:ext uri="{FF2B5EF4-FFF2-40B4-BE49-F238E27FC236}">
                <a16:creationId xmlns:a16="http://schemas.microsoft.com/office/drawing/2014/main" id="{A6E7A2C5-DC78-438C-AEE2-0AC880545668}"/>
              </a:ext>
            </a:extLst>
          </p:cNvPr>
          <p:cNvCxnSpPr>
            <a:cxnSpLocks/>
          </p:cNvCxnSpPr>
          <p:nvPr/>
        </p:nvCxnSpPr>
        <p:spPr>
          <a:xfrm>
            <a:off x="995363" y="2034520"/>
            <a:ext cx="10204450" cy="0"/>
          </a:xfrm>
          <a:prstGeom prst="line">
            <a:avLst/>
          </a:prstGeom>
          <a:ln w="6350">
            <a:solidFill>
              <a:srgbClr val="E5E5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214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D54412-A455-4E23-9637-02B51B88D0B5}"/>
              </a:ext>
            </a:extLst>
          </p:cNvPr>
          <p:cNvSpPr>
            <a:spLocks noGrp="1"/>
          </p:cNvSpPr>
          <p:nvPr>
            <p:ph type="title"/>
          </p:nvPr>
        </p:nvSpPr>
        <p:spPr>
          <a:xfrm>
            <a:off x="995364" y="431800"/>
            <a:ext cx="10204450" cy="533400"/>
          </a:xfrm>
        </p:spPr>
        <p:txBody>
          <a:bodyPr/>
          <a:lstStyle/>
          <a:p>
            <a:r>
              <a:rPr lang="en-US" dirty="0"/>
              <a:t>Methodology</a:t>
            </a:r>
          </a:p>
        </p:txBody>
      </p:sp>
      <p:sp>
        <p:nvSpPr>
          <p:cNvPr id="2" name="Text Placeholder 1">
            <a:extLst>
              <a:ext uri="{FF2B5EF4-FFF2-40B4-BE49-F238E27FC236}">
                <a16:creationId xmlns:a16="http://schemas.microsoft.com/office/drawing/2014/main" id="{21FE2109-8409-40A8-987F-8148C418E7E6}"/>
              </a:ext>
            </a:extLst>
          </p:cNvPr>
          <p:cNvSpPr>
            <a:spLocks noGrp="1"/>
          </p:cNvSpPr>
          <p:nvPr>
            <p:ph type="body" sz="quarter" idx="4294967295"/>
          </p:nvPr>
        </p:nvSpPr>
        <p:spPr>
          <a:xfrm>
            <a:off x="995363" y="1329690"/>
            <a:ext cx="10204450" cy="4557658"/>
          </a:xfrm>
          <a:ln w="12700">
            <a:solidFill>
              <a:schemeClr val="accent1"/>
            </a:solidFill>
          </a:ln>
        </p:spPr>
        <p:txBody>
          <a:bodyPr lIns="54610" tIns="54610" rIns="54610" bIns="54610" numCol="1">
            <a:spAutoFit/>
          </a:bodyPr>
          <a:lstStyle/>
          <a:p>
            <a:pPr marL="252000" indent="-252000">
              <a:buClr>
                <a:schemeClr val="tx2"/>
              </a:buClr>
              <a:buFont typeface="Arial" panose="020B0604020202020204" pitchFamily="34" charset="0"/>
              <a:buChar char="•"/>
            </a:pPr>
            <a:r>
              <a:rPr lang="en-US" sz="1400" b="0" dirty="0">
                <a:solidFill>
                  <a:schemeClr val="tx1"/>
                </a:solidFill>
              </a:rPr>
              <a:t>Starting with the facts, we know ransomware was deployed but where do we start?</a:t>
            </a:r>
          </a:p>
          <a:p>
            <a:pPr marL="504000" indent="-252000">
              <a:buClr>
                <a:schemeClr val="tx2"/>
              </a:buClr>
              <a:buFont typeface="Arial" panose="020B0604020202020204" pitchFamily="34" charset="0"/>
              <a:buChar char="-"/>
            </a:pPr>
            <a:r>
              <a:rPr lang="en-US" sz="1400" b="0" dirty="0">
                <a:solidFill>
                  <a:schemeClr val="tx1"/>
                </a:solidFill>
              </a:rPr>
              <a:t>Start with where attackers frequently target, the high value targets (e.g., Domain Controllers, File servers, Exchange servers, etc.)</a:t>
            </a:r>
          </a:p>
          <a:p>
            <a:pPr marL="504000" indent="-252000">
              <a:buClr>
                <a:schemeClr val="tx2"/>
              </a:buClr>
              <a:buFont typeface="Arial" panose="020B0604020202020204" pitchFamily="34" charset="0"/>
              <a:buChar char="-"/>
            </a:pPr>
            <a:r>
              <a:rPr lang="en-US" sz="1400" b="0" dirty="0">
                <a:solidFill>
                  <a:schemeClr val="tx1"/>
                </a:solidFill>
              </a:rPr>
              <a:t>KPMG leverages our patented forensic triage collection tool; KPMG Digital Responder (“KDR”)</a:t>
            </a:r>
          </a:p>
          <a:p>
            <a:pPr marL="252000" indent="-252000">
              <a:buClr>
                <a:schemeClr val="tx2"/>
              </a:buClr>
              <a:buFont typeface="Arial" panose="020B0604020202020204" pitchFamily="34" charset="0"/>
              <a:buChar char="•"/>
            </a:pPr>
            <a:r>
              <a:rPr lang="en-US" sz="1400" b="0" dirty="0">
                <a:solidFill>
                  <a:schemeClr val="tx1"/>
                </a:solidFill>
              </a:rPr>
              <a:t>After triaging the high value targets, work on root cause analysis and lateral movement.</a:t>
            </a:r>
          </a:p>
          <a:p>
            <a:pPr marL="504000" indent="-252000">
              <a:buClr>
                <a:schemeClr val="tx2"/>
              </a:buClr>
              <a:buFont typeface="Arial" panose="020B0604020202020204" pitchFamily="34" charset="0"/>
              <a:buChar char="-"/>
            </a:pPr>
            <a:r>
              <a:rPr lang="en-US" sz="1400" b="0" dirty="0">
                <a:solidFill>
                  <a:schemeClr val="tx1"/>
                </a:solidFill>
              </a:rPr>
              <a:t>Divide the work into two workstreams, one works point-in-time forward and the other works point-in-time backwards</a:t>
            </a:r>
          </a:p>
          <a:p>
            <a:pPr marL="504000" indent="-252000">
              <a:buClr>
                <a:schemeClr val="tx2"/>
              </a:buClr>
              <a:buFont typeface="Arial" panose="020B0604020202020204" pitchFamily="34" charset="0"/>
              <a:buChar char="-"/>
            </a:pPr>
            <a:r>
              <a:rPr lang="en-US" sz="1400" b="0" dirty="0">
                <a:solidFill>
                  <a:schemeClr val="tx1"/>
                </a:solidFill>
              </a:rPr>
              <a:t>Look for lateral movement outside of normal business hours and look for quick wins (e.g., service installs, malicious PowerShell activity, scheduled task creations, etc.)</a:t>
            </a:r>
          </a:p>
          <a:p>
            <a:pPr marL="252000" indent="-252000">
              <a:buClr>
                <a:schemeClr val="tx2"/>
              </a:buClr>
              <a:buFont typeface="Arial" panose="020B0604020202020204" pitchFamily="34" charset="0"/>
              <a:buChar char="•"/>
            </a:pPr>
            <a:r>
              <a:rPr lang="en-US" sz="1400" b="0" dirty="0">
                <a:solidFill>
                  <a:schemeClr val="tx1"/>
                </a:solidFill>
              </a:rPr>
              <a:t>Leverage all available telemetry…what did we have?</a:t>
            </a:r>
          </a:p>
          <a:p>
            <a:pPr marL="504000" indent="-252000">
              <a:buClr>
                <a:schemeClr val="tx2"/>
              </a:buClr>
              <a:buFont typeface="Arial" panose="020B0604020202020204" pitchFamily="34" charset="0"/>
              <a:buChar char="-"/>
            </a:pPr>
            <a:r>
              <a:rPr lang="en-US" sz="1400" b="0" dirty="0">
                <a:solidFill>
                  <a:schemeClr val="tx1"/>
                </a:solidFill>
              </a:rPr>
              <a:t>Endpoint data (e.g., event logs, registry, user execution, etc.)</a:t>
            </a:r>
          </a:p>
          <a:p>
            <a:pPr marL="504000" indent="-252000">
              <a:buClr>
                <a:schemeClr val="tx2"/>
              </a:buClr>
              <a:buFont typeface="Arial" panose="020B0604020202020204" pitchFamily="34" charset="0"/>
              <a:buChar char="-"/>
            </a:pPr>
            <a:r>
              <a:rPr lang="en-US" sz="1400" b="0" dirty="0">
                <a:solidFill>
                  <a:schemeClr val="tx1"/>
                </a:solidFill>
              </a:rPr>
              <a:t>Network data (e.g., firewall logs)</a:t>
            </a:r>
          </a:p>
          <a:p>
            <a:pPr marL="504000" indent="-252000">
              <a:buClr>
                <a:schemeClr val="tx2"/>
              </a:buClr>
              <a:buFont typeface="Arial" panose="020B0604020202020204" pitchFamily="34" charset="0"/>
              <a:buChar char="-"/>
            </a:pPr>
            <a:r>
              <a:rPr lang="en-US" sz="1400" b="0" dirty="0">
                <a:solidFill>
                  <a:schemeClr val="tx1"/>
                </a:solidFill>
              </a:rPr>
              <a:t>EDR data</a:t>
            </a:r>
          </a:p>
          <a:p>
            <a:pPr marL="252000" indent="-252000">
              <a:buClr>
                <a:schemeClr val="tx2"/>
              </a:buClr>
              <a:buFont typeface="Arial" panose="020B0604020202020204" pitchFamily="34" charset="0"/>
              <a:buChar char="•"/>
            </a:pPr>
            <a:r>
              <a:rPr lang="en-US" sz="1400" b="0" dirty="0">
                <a:solidFill>
                  <a:schemeClr val="tx1"/>
                </a:solidFill>
              </a:rPr>
              <a:t>Identify compromised user accounts and their corresponding SIDs.</a:t>
            </a:r>
          </a:p>
          <a:p>
            <a:pPr marL="504000" indent="-252000">
              <a:buClr>
                <a:schemeClr val="tx2"/>
              </a:buClr>
              <a:buFont typeface="Arial" panose="020B0604020202020204" pitchFamily="34" charset="0"/>
              <a:buChar char="-"/>
            </a:pPr>
            <a:r>
              <a:rPr lang="en-US" sz="1400" b="0" dirty="0">
                <a:solidFill>
                  <a:schemeClr val="tx1"/>
                </a:solidFill>
              </a:rPr>
              <a:t>Track movement and associated activity (e.g., dumping creds, persistence attempts, etc.)</a:t>
            </a:r>
          </a:p>
          <a:p>
            <a:pPr marL="252000" indent="-252000">
              <a:buClr>
                <a:schemeClr val="tx2"/>
              </a:buClr>
              <a:buFont typeface="Arial" panose="020B0604020202020204" pitchFamily="34" charset="0"/>
              <a:buChar char="•"/>
            </a:pPr>
            <a:r>
              <a:rPr lang="en-US" sz="1400" b="0" dirty="0">
                <a:solidFill>
                  <a:schemeClr val="tx1"/>
                </a:solidFill>
              </a:rPr>
              <a:t>Document findings in a timeline format so the bigger picture comes together.</a:t>
            </a:r>
          </a:p>
          <a:p>
            <a:pPr marL="504000" indent="-252000">
              <a:buClr>
                <a:schemeClr val="tx2"/>
              </a:buClr>
              <a:buFont typeface="Arial" panose="020B0604020202020204" pitchFamily="34" charset="0"/>
              <a:buChar char="-"/>
            </a:pPr>
            <a:r>
              <a:rPr lang="en-US" sz="1400" b="0" dirty="0">
                <a:solidFill>
                  <a:schemeClr val="tx1"/>
                </a:solidFill>
              </a:rPr>
              <a:t>Do you see the forest through the trees?</a:t>
            </a:r>
          </a:p>
        </p:txBody>
      </p:sp>
    </p:spTree>
    <p:extLst>
      <p:ext uri="{BB962C8B-B14F-4D97-AF65-F5344CB8AC3E}">
        <p14:creationId xmlns:p14="http://schemas.microsoft.com/office/powerpoint/2010/main" val="1972498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0a"/>
  <p:tag name="TYPE" val="ScreenWide"/>
  <p:tag name="KEYWORD" val="SCREENWIDE"/>
  <p:tag name="TEMPLATEVERSION" val="17/07/2017 11:56:04"/>
</p:tagLst>
</file>

<file path=ppt/tags/tag2.xml><?xml version="1.0" encoding="utf-8"?>
<p:tagLst xmlns:a="http://schemas.openxmlformats.org/drawingml/2006/main" xmlns:r="http://schemas.openxmlformats.org/officeDocument/2006/relationships" xmlns:p="http://schemas.openxmlformats.org/presentationml/2006/main">
  <p:tag name="COPYRIGHT1" val="TRUE"/>
</p:tagLst>
</file>

<file path=ppt/theme/theme1.xml><?xml version="1.0" encoding="utf-8"?>
<a:theme xmlns:a="http://schemas.openxmlformats.org/drawingml/2006/main" name="KPMG Widescreen [16:9] Feb 2022">
  <a:themeElements>
    <a:clrScheme name="Custom Option">
      <a:dk1>
        <a:srgbClr val="000000"/>
      </a:dk1>
      <a:lt1>
        <a:sysClr val="window" lastClr="FFFFFF"/>
      </a:lt1>
      <a:dk2>
        <a:srgbClr val="00338D"/>
      </a:dk2>
      <a:lt2>
        <a:srgbClr val="ACEAFF"/>
      </a:lt2>
      <a:accent1>
        <a:srgbClr val="1E49E2"/>
      </a:accent1>
      <a:accent2>
        <a:srgbClr val="00338D"/>
      </a:accent2>
      <a:accent3>
        <a:srgbClr val="0C233C"/>
      </a:accent3>
      <a:accent4>
        <a:srgbClr val="00B8F5"/>
      </a:accent4>
      <a:accent5>
        <a:srgbClr val="7213EA"/>
      </a:accent5>
      <a:accent6>
        <a:srgbClr val="FD349C"/>
      </a:accent6>
      <a:hlink>
        <a:srgbClr val="1E49E2"/>
      </a:hlink>
      <a:folHlink>
        <a:srgbClr val="098E80"/>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Cobalt">
      <a:srgbClr val="1E49E2"/>
    </a:custClr>
    <a:custClr name="Pacific Blue">
      <a:srgbClr val="00B8F5"/>
    </a:custClr>
    <a:custClr name="Purple">
      <a:srgbClr val="7213EA"/>
    </a:custClr>
    <a:custClr name="Dark Blue">
      <a:srgbClr val="0C233C"/>
    </a:custClr>
    <a:custClr name="Light Blue">
      <a:srgbClr val="ACEAFF"/>
    </a:custClr>
    <a:custClr name="Pink">
      <a:srgbClr val="FD349C"/>
    </a:custClr>
    <a:custClr name="Blank">
      <a:srgbClr val="FFFFFF"/>
    </a:custClr>
    <a:custClr name="Blank">
      <a:srgbClr val="FFFFFF"/>
    </a:custClr>
    <a:custClr name="Blank">
      <a:srgbClr val="FFFFFF"/>
    </a:custClr>
    <a:custClr name="Blue">
      <a:srgbClr val="76D2FF"/>
    </a:custClr>
    <a:custClr name="Dark Purple">
      <a:srgbClr val="510DBC"/>
    </a:custClr>
    <a:custClr name="Light Purple">
      <a:srgbClr val="B497FF"/>
    </a:custClr>
    <a:custClr name="Dark Pink">
      <a:srgbClr val="AB0D82"/>
    </a:custClr>
    <a:custClr name="Light Pink">
      <a:srgbClr val="FFA3DA"/>
    </a:custClr>
    <a:custClr name="Dark Green">
      <a:srgbClr val="098E7E"/>
    </a:custClr>
    <a:custClr name="Green">
      <a:srgbClr val="00C0AE"/>
    </a:custClr>
    <a:custClr name="Light Green">
      <a:srgbClr val="63EBDA"/>
    </a:custClr>
    <a:custClr name="Blank">
      <a:srgbClr val="FFFFFF"/>
    </a:custClr>
    <a:custClr name="Blank">
      <a:srgbClr val="FFFFFF"/>
    </a:custClr>
    <a:custClr name="Gray 1">
      <a:srgbClr val="333333"/>
    </a:custClr>
    <a:custClr name="Gray 2">
      <a:srgbClr val="666666"/>
    </a:custClr>
    <a:custClr name="Gray 3">
      <a:srgbClr val="989898"/>
    </a:custClr>
    <a:custClr name="Gray 4">
      <a:srgbClr val="B2B2B2"/>
    </a:custClr>
    <a:custClr name="Gray 5">
      <a:srgbClr val="E5E5E5"/>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KPMG Widescreen Standard Template" id="{6C559441-8949-422F-BA10-A61AA9D59E1C}" vid="{395FC96B-2DC7-437B-8807-90E965113C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KPMG Widescreen Standard Template</Template>
  <TotalTime>419</TotalTime>
  <Words>4945</Words>
  <Application>Microsoft Office PowerPoint</Application>
  <PresentationFormat>Widescreen</PresentationFormat>
  <Paragraphs>962</Paragraphs>
  <Slides>49</Slides>
  <Notes>2</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KPMG Bold</vt:lpstr>
      <vt:lpstr>KPMG Widescreen [16:9] Feb 2022</vt:lpstr>
      <vt:lpstr>When ransomware attacks a school, you get detention</vt:lpstr>
      <vt:lpstr> </vt:lpstr>
      <vt:lpstr>Who am I?</vt:lpstr>
      <vt:lpstr>What’s in it for me and agenda</vt:lpstr>
      <vt:lpstr>W.I.I.F.M?</vt:lpstr>
      <vt:lpstr>Agenda</vt:lpstr>
      <vt:lpstr>Investigation background &amp; methodology </vt:lpstr>
      <vt:lpstr>Background</vt:lpstr>
      <vt:lpstr>Methodology</vt:lpstr>
      <vt:lpstr>Dumping credentials </vt:lpstr>
      <vt:lpstr>Dumping user passwords</vt:lpstr>
      <vt:lpstr> </vt:lpstr>
      <vt:lpstr> </vt:lpstr>
      <vt:lpstr> </vt:lpstr>
      <vt:lpstr> </vt:lpstr>
      <vt:lpstr>NTDS.DIT Dumping</vt:lpstr>
      <vt:lpstr>NTDS.DIT Dumping</vt:lpstr>
      <vt:lpstr>Anti-forensic behavior</vt:lpstr>
      <vt:lpstr>Anti-forensic behavior — Bypassing Windows Defender</vt:lpstr>
      <vt:lpstr>Anti-forensic behavior — Clearing event logs</vt:lpstr>
      <vt:lpstr>Data exfiltration analysis</vt:lpstr>
      <vt:lpstr>Let’s talk exfiltration</vt:lpstr>
      <vt:lpstr>PowerShell script analysis</vt:lpstr>
      <vt:lpstr> </vt:lpstr>
      <vt:lpstr>PowerShell script analysis (continued)</vt:lpstr>
      <vt:lpstr>PowerPoint Presentation</vt:lpstr>
      <vt:lpstr>Data exfil analysis</vt:lpstr>
      <vt:lpstr>Data exfil analysis — Firewall</vt:lpstr>
      <vt:lpstr>Data exfil analysis — Firewall (continued)</vt:lpstr>
      <vt:lpstr>Data exfil analysis — MEGA</vt:lpstr>
      <vt:lpstr>Data exfil analysis — MEGA (continued)</vt:lpstr>
      <vt:lpstr>Data exfil analysis — MEGA (continued)</vt:lpstr>
      <vt:lpstr>Data exfil analysis — MEGA (continued)</vt:lpstr>
      <vt:lpstr>PowerShell script reversal</vt:lpstr>
      <vt:lpstr>PowerShell script reversal</vt:lpstr>
      <vt:lpstr>PowerShell script reversal</vt:lpstr>
      <vt:lpstr>PowerShell script reversal</vt:lpstr>
      <vt:lpstr>MITRE ATT&amp;CK mapping </vt:lpstr>
      <vt:lpstr>MITRE ATT&amp;CK mapping — found in presentation</vt:lpstr>
      <vt:lpstr>MITRE ATT&amp;CK mapping — observed during analysis</vt:lpstr>
      <vt:lpstr>MITRE ATT&amp;CK mapping (continued)</vt:lpstr>
      <vt:lpstr>Summary</vt:lpstr>
      <vt:lpstr>Observables and IOCs</vt:lpstr>
      <vt:lpstr>Wrap-up</vt:lpstr>
      <vt:lpstr>Questions </vt:lpstr>
      <vt:lpstr>Thank you</vt:lpstr>
      <vt:lpstr>Thank you</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Vijay, Manu</dc:creator>
  <cp:lastModifiedBy>Labossiere, Dennis L</cp:lastModifiedBy>
  <cp:revision>105</cp:revision>
  <dcterms:created xsi:type="dcterms:W3CDTF">2022-09-05T09:55:18Z</dcterms:created>
  <dcterms:modified xsi:type="dcterms:W3CDTF">2022-09-08T18:28:39Z</dcterms:modified>
  <cp:category>KPMG Public</cp:category>
</cp:coreProperties>
</file>